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9" r:id="rId2"/>
    <p:sldId id="341" r:id="rId3"/>
    <p:sldId id="265" r:id="rId4"/>
    <p:sldId id="306" r:id="rId5"/>
    <p:sldId id="360" r:id="rId6"/>
    <p:sldId id="361" r:id="rId7"/>
    <p:sldId id="362" r:id="rId8"/>
    <p:sldId id="363" r:id="rId9"/>
    <p:sldId id="364" r:id="rId10"/>
    <p:sldId id="365" r:id="rId11"/>
    <p:sldId id="342" r:id="rId12"/>
    <p:sldId id="358" r:id="rId13"/>
    <p:sldId id="274" r:id="rId14"/>
    <p:sldId id="367" r:id="rId15"/>
    <p:sldId id="368" r:id="rId16"/>
    <p:sldId id="369" r:id="rId17"/>
    <p:sldId id="370" r:id="rId18"/>
    <p:sldId id="266" r:id="rId19"/>
    <p:sldId id="371" r:id="rId20"/>
    <p:sldId id="372" r:id="rId21"/>
    <p:sldId id="373" r:id="rId22"/>
    <p:sldId id="350" r:id="rId23"/>
    <p:sldId id="262" r:id="rId24"/>
    <p:sldId id="316" r:id="rId25"/>
    <p:sldId id="299" r:id="rId26"/>
    <p:sldId id="374" r:id="rId27"/>
    <p:sldId id="375" r:id="rId28"/>
    <p:sldId id="349" r:id="rId29"/>
    <p:sldId id="351" r:id="rId30"/>
    <p:sldId id="376" r:id="rId31"/>
    <p:sldId id="377" r:id="rId32"/>
    <p:sldId id="378" r:id="rId33"/>
    <p:sldId id="357" r:id="rId34"/>
    <p:sldId id="269" r:id="rId35"/>
    <p:sldId id="380" r:id="rId36"/>
    <p:sldId id="381" r:id="rId37"/>
    <p:sldId id="343" r:id="rId38"/>
    <p:sldId id="407" r:id="rId39"/>
    <p:sldId id="383" r:id="rId40"/>
    <p:sldId id="267" r:id="rId41"/>
    <p:sldId id="298" r:id="rId42"/>
    <p:sldId id="309" r:id="rId43"/>
    <p:sldId id="404" r:id="rId44"/>
    <p:sldId id="405" r:id="rId45"/>
    <p:sldId id="308" r:id="rId46"/>
    <p:sldId id="259" r:id="rId47"/>
    <p:sldId id="406" r:id="rId48"/>
    <p:sldId id="276" r:id="rId49"/>
    <p:sldId id="284" r:id="rId50"/>
    <p:sldId id="408" r:id="rId51"/>
    <p:sldId id="268" r:id="rId52"/>
    <p:sldId id="313" r:id="rId53"/>
    <p:sldId id="291" r:id="rId54"/>
    <p:sldId id="345" r:id="rId55"/>
    <p:sldId id="409" r:id="rId56"/>
    <p:sldId id="384" r:id="rId57"/>
    <p:sldId id="385" r:id="rId58"/>
    <p:sldId id="348" r:id="rId59"/>
    <p:sldId id="261" r:id="rId60"/>
    <p:sldId id="283" r:id="rId61"/>
    <p:sldId id="300" r:id="rId62"/>
    <p:sldId id="346" r:id="rId63"/>
    <p:sldId id="389" r:id="rId64"/>
    <p:sldId id="280" r:id="rId65"/>
    <p:sldId id="278" r:id="rId66"/>
    <p:sldId id="386" r:id="rId67"/>
    <p:sldId id="288" r:id="rId68"/>
    <p:sldId id="289" r:id="rId69"/>
    <p:sldId id="391" r:id="rId70"/>
    <p:sldId id="317" r:id="rId71"/>
    <p:sldId id="285" r:id="rId72"/>
    <p:sldId id="318" r:id="rId73"/>
    <p:sldId id="334" r:id="rId74"/>
    <p:sldId id="333" r:id="rId75"/>
    <p:sldId id="321" r:id="rId76"/>
    <p:sldId id="394" r:id="rId77"/>
    <p:sldId id="277" r:id="rId78"/>
    <p:sldId id="322" r:id="rId79"/>
    <p:sldId id="323" r:id="rId80"/>
    <p:sldId id="286" r:id="rId81"/>
    <p:sldId id="395" r:id="rId82"/>
    <p:sldId id="325" r:id="rId83"/>
    <p:sldId id="335" r:id="rId84"/>
    <p:sldId id="327" r:id="rId85"/>
    <p:sldId id="263" r:id="rId86"/>
    <p:sldId id="396" r:id="rId87"/>
    <p:sldId id="397" r:id="rId88"/>
    <p:sldId id="336" r:id="rId89"/>
    <p:sldId id="398" r:id="rId90"/>
    <p:sldId id="328" r:id="rId91"/>
    <p:sldId id="332" r:id="rId92"/>
    <p:sldId id="329" r:id="rId93"/>
    <p:sldId id="301" r:id="rId94"/>
    <p:sldId id="399" r:id="rId95"/>
    <p:sldId id="292" r:id="rId96"/>
    <p:sldId id="330" r:id="rId97"/>
    <p:sldId id="400" r:id="rId98"/>
    <p:sldId id="337" r:id="rId99"/>
    <p:sldId id="401" r:id="rId100"/>
    <p:sldId id="264" r:id="rId101"/>
    <p:sldId id="304" r:id="rId102"/>
    <p:sldId id="402" r:id="rId103"/>
    <p:sldId id="260" r:id="rId104"/>
    <p:sldId id="403" r:id="rId105"/>
    <p:sldId id="347" r:id="rId10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71" autoAdjust="0"/>
  </p:normalViewPr>
  <p:slideViewPr>
    <p:cSldViewPr>
      <p:cViewPr>
        <p:scale>
          <a:sx n="46" d="100"/>
          <a:sy n="46" d="100"/>
        </p:scale>
        <p:origin x="-2076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230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D3B2E0-4BBD-465F-9014-EF68357A5206}" type="datetimeFigureOut">
              <a:rPr lang="es-EC" smtClean="0"/>
              <a:pPr/>
              <a:t>17/03/2016</a:t>
            </a:fld>
            <a:endParaRPr lang="es-EC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6097D8-600E-477C-B4E9-09A703A85D1D}" type="slidenum">
              <a:rPr lang="es-EC" smtClean="0"/>
              <a:pPr/>
              <a:t>‹Nº›</a:t>
            </a:fld>
            <a:endParaRPr lang="es-EC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hyperlink" Target="videos/expoferia-.avi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208912" cy="4248472"/>
          </a:xfrm>
        </p:spPr>
        <p:txBody>
          <a:bodyPr>
            <a:noAutofit/>
          </a:bodyPr>
          <a:lstStyle/>
          <a:p>
            <a:pPr algn="ctr"/>
            <a:r>
              <a:rPr lang="es-EC" sz="4400" b="1" dirty="0" smtClean="0">
                <a:latin typeface="Albertus Medium" pitchFamily="34" charset="0"/>
              </a:rPr>
              <a:t>EL GAD PARROQUIAL ONCE DE NOVIEMBRE RINDE CUENTAS A SUS MANDANTES DEL PERIODO DE ENERO A DICIEMBRE 2015</a:t>
            </a:r>
            <a:endParaRPr lang="es-EC" sz="4400" b="1" dirty="0">
              <a:latin typeface="Albertus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5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31597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GESTIÓN PARA TRAER EL TANQUERO DE AGUA PARA  REGAR EL ESTADIO </a:t>
            </a:r>
            <a:endParaRPr lang="es-EC" sz="40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9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2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507" t="13108" b="26488"/>
          <a:stretch/>
        </p:blipFill>
        <p:spPr>
          <a:xfrm>
            <a:off x="179511" y="1052736"/>
            <a:ext cx="2673795" cy="2897364"/>
          </a:xfrm>
        </p:spPr>
      </p:pic>
      <p:pic>
        <p:nvPicPr>
          <p:cNvPr id="7170" name="Picture 2" descr="G:\FOTOS JUNIO 2015\20150624_1036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84" b="17943"/>
          <a:stretch/>
        </p:blipFill>
        <p:spPr bwMode="auto">
          <a:xfrm>
            <a:off x="3395180" y="1052736"/>
            <a:ext cx="2581818" cy="28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FDOTOS JULIO 2015\20150706_1059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55" b="23011"/>
          <a:stretch/>
        </p:blipFill>
        <p:spPr bwMode="auto">
          <a:xfrm>
            <a:off x="6516216" y="1052736"/>
            <a:ext cx="2444286" cy="28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FOTOS AGOSTO 2015\20150822_1805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85" t="12035" r="9981"/>
          <a:stretch/>
        </p:blipFill>
        <p:spPr bwMode="auto">
          <a:xfrm>
            <a:off x="2090903" y="4077072"/>
            <a:ext cx="4425313" cy="26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6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2372" y="2492896"/>
            <a:ext cx="8219256" cy="2587724"/>
          </a:xfrm>
        </p:spPr>
        <p:txBody>
          <a:bodyPr>
            <a:noAutofit/>
          </a:bodyPr>
          <a:lstStyle/>
          <a:p>
            <a:pPr algn="ctr"/>
            <a:r>
              <a:rPr lang="es-EC" sz="7200" dirty="0" smtClean="0">
                <a:latin typeface="Agency FB" pitchFamily="34" charset="0"/>
              </a:rPr>
              <a:t>Se realizo la inauguración del tanque reservorio de agua “Nueva Vida”</a:t>
            </a:r>
            <a:endParaRPr lang="es-EC" sz="7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5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uario\Desktop\AMBATO JORGE\fotos\DSC_0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776356" cy="5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33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3949" y="2420888"/>
            <a:ext cx="8376102" cy="2808312"/>
          </a:xfrm>
        </p:spPr>
        <p:txBody>
          <a:bodyPr>
            <a:noAutofit/>
          </a:bodyPr>
          <a:lstStyle/>
          <a:p>
            <a:pPr algn="ctr"/>
            <a:r>
              <a:rPr lang="es-EC" sz="4400" dirty="0">
                <a:latin typeface="Agency FB" pitchFamily="34" charset="0"/>
              </a:rPr>
              <a:t/>
            </a:r>
            <a:br>
              <a:rPr lang="es-EC" sz="4400" dirty="0">
                <a:latin typeface="Agency FB" pitchFamily="34" charset="0"/>
              </a:rPr>
            </a:br>
            <a:r>
              <a:rPr lang="es-EC" sz="4400" dirty="0" smtClean="0">
                <a:latin typeface="Agency FB" pitchFamily="34" charset="0"/>
              </a:rPr>
              <a:t>Se participó con la siembra de 2000 plantas en el RECORD GUINNES a nivel Nacional, que se realizó en la Parroquia 11 de Noviembre con la participación de la Escuela Archipiélago de Colón, Técnicos del medio ambiente, GAD Parroquial, Tendencia </a:t>
            </a:r>
            <a:r>
              <a:rPr lang="es-EC" sz="4400" dirty="0">
                <a:latin typeface="Agency FB" pitchFamily="34" charset="0"/>
              </a:rPr>
              <a:t>P</a:t>
            </a:r>
            <a:r>
              <a:rPr lang="es-EC" sz="4400" dirty="0" smtClean="0">
                <a:latin typeface="Agency FB" pitchFamily="34" charset="0"/>
              </a:rPr>
              <a:t>olítica y moradores.</a:t>
            </a:r>
            <a:endParaRPr lang="es-EC" sz="44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5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:\FOTOS MAYO 2015\20150516_113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5400600" cy="324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3643900"/>
            <a:ext cx="4752528" cy="2858942"/>
          </a:xfrm>
        </p:spPr>
      </p:pic>
    </p:spTree>
    <p:extLst>
      <p:ext uri="{BB962C8B-B14F-4D97-AF65-F5344CB8AC3E}">
        <p14:creationId xmlns:p14="http://schemas.microsoft.com/office/powerpoint/2010/main" xmlns="" val="41603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:\FOTOS MAYO 2015\20150516_0908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43" b="10482"/>
          <a:stretch/>
        </p:blipFill>
        <p:spPr bwMode="auto">
          <a:xfrm>
            <a:off x="467544" y="1202508"/>
            <a:ext cx="2808312" cy="44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FOTOS MAYO 2015\20150516_0852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63" b="28668"/>
          <a:stretch/>
        </p:blipFill>
        <p:spPr bwMode="auto">
          <a:xfrm>
            <a:off x="4572000" y="341085"/>
            <a:ext cx="3730226" cy="258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:\FOTOS MAYO 2015\20150516_0908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3" b="1799"/>
          <a:stretch/>
        </p:blipFill>
        <p:spPr bwMode="auto">
          <a:xfrm>
            <a:off x="5004048" y="3284984"/>
            <a:ext cx="2062758" cy="32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17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2304256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GESTIÓN EN EL GAD </a:t>
            </a: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MUNICIPAL</a:t>
            </a:r>
            <a:endParaRPr lang="es-EC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5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7040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Gestión en el MUNICIPIO para  terminar de enterrar la tubería del  alcantarillado en el barrio  Cristo Rey.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8194" name="Picture 2" descr="C:\Users\usuario\Documents\fotos\DSC06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9474"/>
            <a:ext cx="4248472" cy="360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269474"/>
            <a:ext cx="3888432" cy="36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latin typeface="Agency FB" panose="020B0503020202020204" pitchFamily="34" charset="0"/>
              </a:rPr>
              <a:t>Gestión para el adoquinado en el Barrio Angamarca.</a:t>
            </a:r>
            <a:endParaRPr lang="es-EC" sz="2800" dirty="0">
              <a:latin typeface="Agency FB" panose="020B0503020202020204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988840"/>
            <a:ext cx="6912768" cy="4286164"/>
          </a:xfrm>
        </p:spPr>
      </p:pic>
    </p:spTree>
    <p:extLst>
      <p:ext uri="{BB962C8B-B14F-4D97-AF65-F5344CB8AC3E}">
        <p14:creationId xmlns:p14="http://schemas.microsoft.com/office/powerpoint/2010/main" xmlns="" val="38827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000" dirty="0">
                <a:latin typeface="Agency FB" pitchFamily="34" charset="0"/>
              </a:rPr>
              <a:t>G</a:t>
            </a:r>
            <a:r>
              <a:rPr lang="es-EC" sz="4000" dirty="0" smtClean="0">
                <a:latin typeface="Agency FB" pitchFamily="34" charset="0"/>
              </a:rPr>
              <a:t>estión para el adoquinado en el barrio Las Parcelas.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7170" name="Picture 2" descr="F:\DCIM\102MSDCF\DSC07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920" y="2348880"/>
            <a:ext cx="6012160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82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>
                <a:latin typeface="Agency FB" pitchFamily="34" charset="0"/>
              </a:rPr>
              <a:t>Gestión para terminar las aceras y bordillos en los barrios Centro y la Unión</a:t>
            </a:r>
            <a:endParaRPr lang="es-EC" sz="3600" dirty="0">
              <a:latin typeface="Agency FB" pitchFamily="34" charset="0"/>
            </a:endParaRPr>
          </a:p>
        </p:txBody>
      </p:sp>
      <p:pic>
        <p:nvPicPr>
          <p:cNvPr id="5122" name="Picture 2" descr="F:\DCIM\102MSDCF\DSC07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547260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10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782960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Gestión para el bacheo y arreglo de las vías de la Parroquia.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5" name="Picture 2" descr="C:\Users\usuario\Documents\fotos\DSC06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120" y="2276872"/>
            <a:ext cx="5812150" cy="37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118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998984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Se realizó el presupuesto participativo de la Parroquia con los presidentes de los barrios, y los señores concejales del GAD MUNICIPAL.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1026" name="Picture 2" descr="I:\FOTOS AGOSTO 2015\20150811_191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40179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FOTOS AGOSTO 2015\20150811_191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848" y="2708920"/>
            <a:ext cx="39731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9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5" y="-230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1285860"/>
            <a:ext cx="8568952" cy="1431032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Se coordinó la definición de los límites entre las Parroquias:  Poalo, Eloy Alfaro y la Victoria, conjuntamente con el Arquitecto Herrera Director de Avalúos y catastros donde se recuperó 40 hectáreas.  a favor de la Parroquia.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8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7817" y="2996952"/>
            <a:ext cx="6264696" cy="3528392"/>
          </a:xfrm>
        </p:spPr>
      </p:pic>
    </p:spTree>
    <p:extLst>
      <p:ext uri="{BB962C8B-B14F-4D97-AF65-F5344CB8AC3E}">
        <p14:creationId xmlns:p14="http://schemas.microsoft.com/office/powerpoint/2010/main" xmlns="" val="14579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Gestión para bachear las vías de la Parroquia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4" name="Picture 4" descr="C:\Users\usuario\Documents\fotos\DSC06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0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149704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GESTIÓN EN EL GAD PROVINCIAL</a:t>
            </a:r>
            <a:endParaRPr lang="es-EC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5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800" dirty="0" smtClean="0">
                <a:latin typeface="Agency FB" pitchFamily="34" charset="0"/>
              </a:rPr>
              <a:t>Gestión para traer el tanquero de agua y distribuir en el barrio San </a:t>
            </a:r>
            <a:r>
              <a:rPr lang="es-EC" sz="4800" dirty="0">
                <a:latin typeface="Agency FB" pitchFamily="34" charset="0"/>
              </a:rPr>
              <a:t>A</a:t>
            </a:r>
            <a:r>
              <a:rPr lang="es-EC" sz="4800" dirty="0" smtClean="0">
                <a:latin typeface="Agency FB" pitchFamily="34" charset="0"/>
              </a:rPr>
              <a:t>lfonso</a:t>
            </a:r>
            <a:endParaRPr lang="es-EC" sz="4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48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>
                <a:latin typeface="Agency FB" pitchFamily="34" charset="0"/>
              </a:rPr>
              <a:t>Gestión para lastrar una parte de la vía </a:t>
            </a:r>
            <a:br>
              <a:rPr lang="es-EC" sz="3600" dirty="0" smtClean="0">
                <a:latin typeface="Agency FB" pitchFamily="34" charset="0"/>
              </a:rPr>
            </a:br>
            <a:r>
              <a:rPr lang="es-EC" sz="3600" dirty="0" smtClean="0">
                <a:latin typeface="Agency FB" pitchFamily="34" charset="0"/>
              </a:rPr>
              <a:t>San Alfonso - Plaza Arenas</a:t>
            </a:r>
            <a:endParaRPr lang="es-EC" sz="3600" dirty="0">
              <a:latin typeface="Agency FB" pitchFamily="34" charset="0"/>
            </a:endParaRPr>
          </a:p>
        </p:txBody>
      </p:sp>
      <p:pic>
        <p:nvPicPr>
          <p:cNvPr id="8194" name="Picture 2" descr="F:\DCIM\102MSDCF\DSC07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5940" y="2204864"/>
            <a:ext cx="5652120" cy="42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37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35729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3600" dirty="0" smtClean="0">
                <a:latin typeface="Agency FB" pitchFamily="34" charset="0"/>
              </a:rPr>
              <a:t>Gestión para la apertura de la vía</a:t>
            </a:r>
            <a:br>
              <a:rPr lang="es-EC" sz="3600" dirty="0" smtClean="0">
                <a:latin typeface="Agency FB" pitchFamily="34" charset="0"/>
              </a:rPr>
            </a:br>
            <a:r>
              <a:rPr lang="es-EC" sz="3600" dirty="0" smtClean="0">
                <a:latin typeface="Agency FB" pitchFamily="34" charset="0"/>
              </a:rPr>
              <a:t> Angamarca - Plaza Arenas para enterrar la tubería del alcantarillado</a:t>
            </a:r>
            <a:endParaRPr lang="es-EC" sz="3600" dirty="0">
              <a:latin typeface="Agency FB" pitchFamily="34" charset="0"/>
            </a:endParaRPr>
          </a:p>
        </p:txBody>
      </p:sp>
      <p:pic>
        <p:nvPicPr>
          <p:cNvPr id="3074" name="Picture 2" descr="C:\Users\usuario\Documents\fotos\DSC06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500306"/>
            <a:ext cx="3672408" cy="231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uario\Documents\fotos\DSC06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500306"/>
            <a:ext cx="3885560" cy="23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uario\Documents\fotos\DSC06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73280"/>
            <a:ext cx="3801604" cy="196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8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64305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Se coordinó  el festejo por “EL DIA DEL NIÑO” en la Parroquia conjuntamente con el </a:t>
            </a:r>
            <a:br>
              <a:rPr lang="es-EC" sz="4000" dirty="0" smtClean="0">
                <a:latin typeface="Agency FB" pitchFamily="34" charset="0"/>
              </a:rPr>
            </a:br>
            <a:r>
              <a:rPr lang="es-EC" sz="4000" dirty="0" smtClean="0">
                <a:latin typeface="Agency FB" pitchFamily="34" charset="0"/>
              </a:rPr>
              <a:t>Patronato Municipal.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61" t="20367" b="40856"/>
          <a:stretch/>
        </p:blipFill>
        <p:spPr>
          <a:xfrm>
            <a:off x="3294002" y="4857760"/>
            <a:ext cx="2762421" cy="1955616"/>
          </a:xfrm>
        </p:spPr>
      </p:pic>
      <p:pic>
        <p:nvPicPr>
          <p:cNvPr id="4098" name="Picture 2" descr="G:\FOTOS JUNIO 2015\20150605_101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2928934"/>
            <a:ext cx="3304486" cy="22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FOTOS JUNIO 2015\20150605_1014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786058"/>
            <a:ext cx="2747134" cy="20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94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2061" y="836712"/>
            <a:ext cx="8075240" cy="2420888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Se coordinó con el Patronato </a:t>
            </a:r>
            <a:r>
              <a:rPr lang="es-EC" sz="4000" dirty="0">
                <a:latin typeface="Agency FB" pitchFamily="34" charset="0"/>
              </a:rPr>
              <a:t>M</a:t>
            </a:r>
            <a:r>
              <a:rPr lang="es-EC" sz="4000" dirty="0" smtClean="0">
                <a:latin typeface="Agency FB" pitchFamily="34" charset="0"/>
              </a:rPr>
              <a:t>unicipal para festejar la navidad a los niños de la Parroquia con apoyo de los Sres. Vocales Edmundo Travéz y Mariana Vaca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7170" name="Picture 2" descr="I:\FOTOS DICIEMBRE\20151208_120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0548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FOTOS DICIEMBRE\20151208_123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83032"/>
            <a:ext cx="3384376" cy="3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560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6425" cy="1670496"/>
          </a:xfrm>
        </p:spPr>
        <p:txBody>
          <a:bodyPr>
            <a:noAutofit/>
          </a:bodyPr>
          <a:lstStyle/>
          <a:p>
            <a:pPr algn="just"/>
            <a:r>
              <a:rPr lang="es-EC" sz="4000" dirty="0" smtClean="0">
                <a:latin typeface="Agency FB" panose="020B0503020202020204" pitchFamily="34" charset="0"/>
              </a:rPr>
              <a:t>En coordinación con el Patronato Municipal, festejando al adulto mayor con apoyo de la señorita vocal Mariana Vaca y Sr. Edmundo Trávez</a:t>
            </a:r>
            <a:endParaRPr lang="es-EC" sz="4000" dirty="0">
              <a:latin typeface="Agency FB" panose="020B0503020202020204" pitchFamily="34" charset="0"/>
            </a:endParaRPr>
          </a:p>
        </p:txBody>
      </p:sp>
      <p:sp>
        <p:nvSpPr>
          <p:cNvPr id="4" name="AutoShape 2" descr="https://scontent-mia1-1.xx.fbcdn.net/hphotos-xpa1/v/t1.0-9/12141646_897940973635954_8207996451067012996_n.jpg?oh=d92a1e5dcf0b04fb166ead9ac4289294&amp;oe=56DFD3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68" y="2924944"/>
            <a:ext cx="407107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4752528" cy="243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18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127436" cy="1584176"/>
          </a:xfrm>
        </p:spPr>
        <p:txBody>
          <a:bodyPr>
            <a:norm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Gestión en el Patronato para que venga SOLCA de Ambato a atender a los moradores de la Parroquia</a:t>
            </a:r>
            <a:endParaRPr lang="es-EC" sz="40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1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6368" y="908720"/>
            <a:ext cx="8291264" cy="1082384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000" dirty="0">
                <a:latin typeface="Agency FB" pitchFamily="34" charset="0"/>
              </a:rPr>
              <a:t>G</a:t>
            </a:r>
            <a:r>
              <a:rPr lang="es-EC" sz="4000" dirty="0" smtClean="0">
                <a:latin typeface="Agency FB" pitchFamily="34" charset="0"/>
              </a:rPr>
              <a:t>estión para traer el tractor para podar el estadio en el barrio las Parcelas. 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4" name="Picture 2" descr="https://scontent-mia1-1.xx.fbcdn.net/hphotos-xfa1/v/t34.0-12/12358531_866438080138945_1354150282_n.jpg?oh=b4576cff51b11643b879e88c0db3bd8f&amp;oe=566B67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6048672" cy="37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08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570" y="1124744"/>
            <a:ext cx="8229600" cy="1791072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Gestión realizada para movilidad y traer a la Cooperativa de Transporte  “Sultana del Cotopaxi” para servicio de la Parroquia cada 30 minutos 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5" name="3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7544" y="3619540"/>
            <a:ext cx="3863647" cy="2324593"/>
          </a:xfrm>
        </p:spPr>
      </p:pic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370" y="3642935"/>
            <a:ext cx="3657313" cy="239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77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1357298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Se socializó con los moradores de la parroquia y el Sr. Alcalde , la gestión realizada en cuanto al Transporte con la Cooperativa SULTANA DE COTOPAXI.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2050" name="Picture 2" descr="C:\Users\usuario\Documents\enero 2016 fotos guillermo\DSC07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500438"/>
            <a:ext cx="3845746" cy="30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uario\Documents\enero 2016 fotos guillermo\DSC07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3643314"/>
            <a:ext cx="36749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99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800" dirty="0" smtClean="0">
                <a:solidFill>
                  <a:schemeClr val="accent1"/>
                </a:solidFill>
              </a:rPr>
              <a:t>Gestión para firmar un convenio para la forestación entre el GAD Provincial y GAD </a:t>
            </a:r>
            <a:r>
              <a:rPr lang="es-EC" sz="4800" dirty="0">
                <a:solidFill>
                  <a:schemeClr val="accent1"/>
                </a:solidFill>
              </a:rPr>
              <a:t>P</a:t>
            </a:r>
            <a:r>
              <a:rPr lang="es-EC" sz="4800" dirty="0" smtClean="0">
                <a:solidFill>
                  <a:schemeClr val="accent1"/>
                </a:solidFill>
              </a:rPr>
              <a:t>arroquial  </a:t>
            </a:r>
            <a:endParaRPr lang="es-EC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914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229600" cy="208823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</a:rPr>
              <a:t>Gestión EN LA EMPRESA Eléctrica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3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Gestión y seguimiento para cambio de redes y postes en  los barrios Plaza </a:t>
            </a:r>
            <a:r>
              <a:rPr lang="es-EC" sz="4000" dirty="0">
                <a:latin typeface="Agency FB" pitchFamily="34" charset="0"/>
              </a:rPr>
              <a:t>A</a:t>
            </a:r>
            <a:r>
              <a:rPr lang="es-EC" sz="4000" dirty="0" smtClean="0">
                <a:latin typeface="Agency FB" pitchFamily="34" charset="0"/>
              </a:rPr>
              <a:t>renas y San Pedro.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9218" name="Picture 2" descr="F:\DCIM\102MSDCF\DSC07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5688632" cy="31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59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457200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  <a:t>Gestión para los estudios y presupuesto para cambio de redes y postes  para los barrios:</a:t>
            </a:r>
            <a:b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</a:br>
            <a: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  <a:t> *  San Juan, </a:t>
            </a:r>
            <a:b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</a:br>
            <a: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  <a:t>     *  San Alfonso, </a:t>
            </a:r>
            <a:b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</a:br>
            <a: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  <a:t>        *  San Gerardo y </a:t>
            </a:r>
            <a:b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</a:br>
            <a: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  <a:t>  *  Cristo Rey </a:t>
            </a:r>
            <a:b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</a:br>
            <a:r>
              <a:rPr lang="es-EC" sz="4400" dirty="0" smtClean="0">
                <a:solidFill>
                  <a:schemeClr val="accent1"/>
                </a:solidFill>
                <a:latin typeface="Agency FB" pitchFamily="34" charset="0"/>
              </a:rPr>
              <a:t>Occidente para el año 2016</a:t>
            </a:r>
            <a:endParaRPr lang="es-EC" sz="4400" dirty="0">
              <a:solidFill>
                <a:schemeClr val="accent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8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288032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  <a:cs typeface="CordiaUPC" pitchFamily="34" charset="-34"/>
              </a:rPr>
              <a:t>MINISTERIO DE TRANSPORTE Y OBRAS Públicas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gency FB" pitchFamily="34" charset="0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1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406858" cy="2267091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Gestión conjuntamente con la Ministra de Obras P</a:t>
            </a:r>
            <a:r>
              <a:rPr lang="es-EC" sz="4000" dirty="0">
                <a:latin typeface="Agency FB" pitchFamily="34" charset="0"/>
              </a:rPr>
              <a:t>ú</a:t>
            </a:r>
            <a:r>
              <a:rPr lang="es-EC" sz="4000" dirty="0" smtClean="0">
                <a:latin typeface="Agency FB" pitchFamily="34" charset="0"/>
              </a:rPr>
              <a:t>blicas para solicitar un puente de ingreso a las     Parroquias </a:t>
            </a:r>
            <a:br>
              <a:rPr lang="es-EC" sz="4000" dirty="0" smtClean="0">
                <a:latin typeface="Agency FB" pitchFamily="34" charset="0"/>
              </a:rPr>
            </a:br>
            <a:r>
              <a:rPr lang="es-EC" sz="4000" dirty="0" smtClean="0">
                <a:latin typeface="Agency FB" pitchFamily="34" charset="0"/>
              </a:rPr>
              <a:t>Once Noviembre y Poalo.</a:t>
            </a:r>
            <a:r>
              <a:rPr lang="es-EC" sz="1400" dirty="0" smtClean="0"/>
              <a:t/>
            </a:r>
            <a:br>
              <a:rPr lang="es-EC" sz="1400" dirty="0" smtClean="0"/>
            </a:br>
            <a:endParaRPr lang="es-EC" sz="14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3500438"/>
            <a:ext cx="3590528" cy="2692896"/>
          </a:xfrm>
        </p:spPr>
      </p:pic>
      <p:pic>
        <p:nvPicPr>
          <p:cNvPr id="4098" name="Picture 2" descr="G:\TRABAJOS DE LA JUNTA\FOTOS 2015\FOTOS FEBRERO 2015\P10105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00438"/>
            <a:ext cx="3675590" cy="275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16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3200" dirty="0" smtClean="0">
                <a:solidFill>
                  <a:schemeClr val="accent1"/>
                </a:solidFill>
                <a:latin typeface="Agency FB" pitchFamily="34" charset="0"/>
              </a:rPr>
              <a:t>Reunión con el Ingeniero Castellano DIRECTOR DE TRANSPORTE Y OBRAS PÚBLICAS DE COTOPAXI, además con el 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Consejo Provincial, GAD </a:t>
            </a:r>
            <a:r>
              <a:rPr lang="es-EC" sz="3200" dirty="0" smtClean="0">
                <a:solidFill>
                  <a:schemeClr val="accent1"/>
                </a:solidFill>
                <a:latin typeface="Agency FB" pitchFamily="34" charset="0"/>
              </a:rPr>
              <a:t>Municipal, 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GAD Parroquial </a:t>
            </a:r>
            <a:r>
              <a:rPr lang="es-EC" sz="3200" dirty="0" smtClean="0">
                <a:solidFill>
                  <a:schemeClr val="accent1"/>
                </a:solidFill>
                <a:latin typeface="Agency FB" pitchFamily="34" charset="0"/>
              </a:rPr>
              <a:t>Poalo, 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GAD Parroquial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11 de </a:t>
            </a:r>
            <a:r>
              <a:rPr lang="es-EC" sz="3200" b="1" dirty="0" smtClean="0">
                <a:solidFill>
                  <a:schemeClr val="accent1"/>
                </a:solidFill>
                <a:latin typeface="Agency FB" pitchFamily="34" charset="0"/>
              </a:rPr>
              <a:t>Noviembre 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para trabajar en conjunto</a:t>
            </a:r>
            <a:r>
              <a:rPr lang="es-EC" sz="3200" dirty="0" smtClean="0">
                <a:solidFill>
                  <a:schemeClr val="accent1"/>
                </a:solidFill>
                <a:latin typeface="Agency FB" pitchFamily="34" charset="0"/>
              </a:rPr>
              <a:t>.-</a:t>
            </a:r>
          </a:p>
          <a:p>
            <a:pPr marL="0" indent="0" algn="ctr">
              <a:buNone/>
            </a:pPr>
            <a:r>
              <a:rPr lang="es-EC" sz="3200" dirty="0" smtClean="0">
                <a:solidFill>
                  <a:schemeClr val="accent1"/>
                </a:solidFill>
                <a:latin typeface="Agency FB" pitchFamily="34" charset="0"/>
              </a:rPr>
              <a:t>*En donde el 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Consejo Provincial puso </a:t>
            </a:r>
            <a:r>
              <a:rPr lang="es-EC" sz="3200" b="1" dirty="0" smtClean="0">
                <a:solidFill>
                  <a:schemeClr val="accent1"/>
                </a:solidFill>
                <a:latin typeface="Agency FB" pitchFamily="34" charset="0"/>
              </a:rPr>
              <a:t>3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Volquetas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, GAD Municipal puso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3 Volquetas, 1</a:t>
            </a:r>
            <a:r>
              <a:rPr lang="es-EC" sz="3200" b="1" dirty="0" smtClean="0">
                <a:solidFill>
                  <a:schemeClr val="accent1"/>
                </a:solidFill>
                <a:latin typeface="Agency FB" pitchFamily="34" charset="0"/>
              </a:rPr>
              <a:t>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moto niveladora, </a:t>
            </a:r>
            <a:r>
              <a:rPr lang="es-EC" sz="3200" b="1" dirty="0" smtClean="0">
                <a:solidFill>
                  <a:schemeClr val="accent1"/>
                </a:solidFill>
                <a:latin typeface="Agency FB" pitchFamily="34" charset="0"/>
              </a:rPr>
              <a:t>1 rodillo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y 1</a:t>
            </a:r>
            <a:r>
              <a:rPr lang="es-EC" sz="3200" b="1" dirty="0" smtClean="0">
                <a:solidFill>
                  <a:schemeClr val="accent1"/>
                </a:solidFill>
                <a:latin typeface="Agency FB" pitchFamily="34" charset="0"/>
              </a:rPr>
              <a:t>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tanquero de agua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, Obras Públicas puso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1</a:t>
            </a:r>
            <a:r>
              <a:rPr lang="es-EC" sz="3200" b="1" dirty="0" smtClean="0">
                <a:solidFill>
                  <a:schemeClr val="accent1"/>
                </a:solidFill>
                <a:latin typeface="Agency FB" pitchFamily="34" charset="0"/>
              </a:rPr>
              <a:t>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cargadora y el asfalto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, GAD Parroquial </a:t>
            </a:r>
            <a:r>
              <a:rPr lang="es-EC" sz="3200" dirty="0" smtClean="0">
                <a:solidFill>
                  <a:schemeClr val="accent1"/>
                </a:solidFill>
                <a:latin typeface="Agency FB" pitchFamily="34" charset="0"/>
              </a:rPr>
              <a:t>Poalo 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puso el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material pétreo</a:t>
            </a:r>
            <a:r>
              <a:rPr lang="es-EC" sz="3200" dirty="0">
                <a:solidFill>
                  <a:schemeClr val="accent1"/>
                </a:solidFill>
                <a:latin typeface="Agency FB" pitchFamily="34" charset="0"/>
              </a:rPr>
              <a:t>, GAD Parroquial 11 de noviembre puso </a:t>
            </a:r>
            <a:r>
              <a:rPr lang="es-EC" sz="3200" b="1" dirty="0">
                <a:solidFill>
                  <a:schemeClr val="accent1"/>
                </a:solidFill>
                <a:latin typeface="Agency FB" pitchFamily="34" charset="0"/>
              </a:rPr>
              <a:t>el diesel para </a:t>
            </a:r>
            <a:r>
              <a:rPr lang="es-EC" sz="3200" b="1" dirty="0" smtClean="0">
                <a:solidFill>
                  <a:schemeClr val="accent1"/>
                </a:solidFill>
                <a:latin typeface="Agency FB" pitchFamily="34" charset="0"/>
              </a:rPr>
              <a:t>la cargadora.</a:t>
            </a:r>
            <a:endParaRPr lang="es-EC" sz="3200" b="1" dirty="0">
              <a:solidFill>
                <a:schemeClr val="accent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9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800200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solidFill>
                  <a:schemeClr val="accent1"/>
                </a:solidFill>
                <a:latin typeface="Agency FB" pitchFamily="34" charset="0"/>
              </a:rPr>
              <a:t>Gestión para  solicitar la </a:t>
            </a:r>
            <a:r>
              <a:rPr lang="es-EC" sz="4000" dirty="0" err="1" smtClean="0">
                <a:solidFill>
                  <a:schemeClr val="accent1"/>
                </a:solidFill>
                <a:latin typeface="Agency FB" pitchFamily="34" charset="0"/>
              </a:rPr>
              <a:t>máquinaria</a:t>
            </a:r>
            <a:r>
              <a:rPr lang="es-EC" sz="4000" dirty="0" smtClean="0">
                <a:solidFill>
                  <a:schemeClr val="accent1"/>
                </a:solidFill>
                <a:latin typeface="Agency FB" pitchFamily="34" charset="0"/>
              </a:rPr>
              <a:t> cargadora para  la apertura de las vías del barrio centro y sector sur de la Parroquia.</a:t>
            </a:r>
            <a:endParaRPr lang="es-EC" sz="4000" dirty="0">
              <a:solidFill>
                <a:schemeClr val="accent1"/>
              </a:solidFill>
              <a:latin typeface="Agency FB" pitchFamily="34" charset="0"/>
            </a:endParaRPr>
          </a:p>
        </p:txBody>
      </p:sp>
      <p:pic>
        <p:nvPicPr>
          <p:cNvPr id="1026" name="Picture 2" descr="F:\DCIM\102MSDCF\DSC07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293" y="2924944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2MSDCF\DSC07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86915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80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38912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gency FB" pitchFamily="34" charset="0"/>
              </a:rPr>
              <a:t>gestión REALIZADAS POR EL GAD PARROQUIAL ONCE DE NOVIEMBRE en lo social cultural y deportivo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8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3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916832"/>
            <a:ext cx="6912768" cy="37444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C" sz="23900" dirty="0" smtClean="0">
                <a:solidFill>
                  <a:schemeClr val="accent1"/>
                </a:solidFill>
                <a:latin typeface="Agency FB" pitchFamily="34" charset="0"/>
              </a:rPr>
              <a:t>SOCIAL</a:t>
            </a:r>
            <a:endParaRPr lang="es-EC" sz="23900" dirty="0">
              <a:solidFill>
                <a:schemeClr val="accent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291264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4000" dirty="0" smtClean="0">
                <a:solidFill>
                  <a:schemeClr val="accent1"/>
                </a:solidFill>
                <a:latin typeface="Agency FB" pitchFamily="34" charset="0"/>
              </a:rPr>
              <a:t>Gestión en la cooperativa de ahorro y crédito CACPECO para trabajar con el adulto mayor.  </a:t>
            </a:r>
          </a:p>
          <a:p>
            <a:pPr marL="0" indent="0" algn="ctr">
              <a:buNone/>
            </a:pPr>
            <a:r>
              <a:rPr lang="es-EC" sz="4000" dirty="0" smtClean="0">
                <a:solidFill>
                  <a:schemeClr val="accent1"/>
                </a:solidFill>
                <a:latin typeface="Agency FB" pitchFamily="34" charset="0"/>
              </a:rPr>
              <a:t>Realizaron las siguientes actividades:</a:t>
            </a:r>
          </a:p>
          <a:p>
            <a:pPr algn="ctr">
              <a:buFont typeface="Wingdings" pitchFamily="2" charset="2"/>
              <a:buChar char="v"/>
            </a:pPr>
            <a:r>
              <a:rPr lang="es-EC" sz="4000" dirty="0" smtClean="0">
                <a:solidFill>
                  <a:schemeClr val="accent1"/>
                </a:solidFill>
                <a:latin typeface="Agency FB" pitchFamily="34" charset="0"/>
              </a:rPr>
              <a:t> Limpieza de las casas de 20 adultos mayores.</a:t>
            </a:r>
          </a:p>
          <a:p>
            <a:pPr algn="ctr">
              <a:buFont typeface="Wingdings" pitchFamily="2" charset="2"/>
              <a:buChar char="v"/>
            </a:pPr>
            <a:r>
              <a:rPr lang="es-EC" sz="4000" dirty="0" smtClean="0">
                <a:solidFill>
                  <a:schemeClr val="accent1"/>
                </a:solidFill>
                <a:latin typeface="Agency FB" pitchFamily="34" charset="0"/>
              </a:rPr>
              <a:t> Les entregaron canastas de víveres.</a:t>
            </a:r>
          </a:p>
          <a:p>
            <a:pPr algn="ctr">
              <a:buFont typeface="Wingdings" pitchFamily="2" charset="2"/>
              <a:buChar char="v"/>
            </a:pPr>
            <a:r>
              <a:rPr lang="es-EC" sz="4000" dirty="0" smtClean="0">
                <a:solidFill>
                  <a:schemeClr val="accent1"/>
                </a:solidFill>
                <a:latin typeface="Agency FB" pitchFamily="34" charset="0"/>
              </a:rPr>
              <a:t>Les brindaron atención medica en sus hogares</a:t>
            </a:r>
            <a:r>
              <a:rPr lang="es-EC" sz="4000" dirty="0" smtClean="0">
                <a:latin typeface="Agency FB" pitchFamily="34" charset="0"/>
              </a:rPr>
              <a:t>.</a:t>
            </a:r>
            <a:endParaRPr lang="es-EC" sz="40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4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856" y="908720"/>
            <a:ext cx="8229600" cy="1586440"/>
          </a:xfrm>
        </p:spPr>
        <p:txBody>
          <a:bodyPr>
            <a:normAutofit fontScale="90000"/>
          </a:bodyPr>
          <a:lstStyle/>
          <a:p>
            <a:r>
              <a:rPr lang="es-EC" sz="3100" dirty="0" smtClean="0">
                <a:latin typeface="Agency FB" pitchFamily="34" charset="0"/>
              </a:rPr>
              <a:t/>
            </a:r>
            <a:br>
              <a:rPr lang="es-EC" sz="3100" dirty="0" smtClean="0">
                <a:latin typeface="Agency FB" pitchFamily="34" charset="0"/>
              </a:rPr>
            </a:br>
            <a:r>
              <a:rPr lang="es-EC" sz="3100" dirty="0">
                <a:latin typeface="Agency FB" pitchFamily="34" charset="0"/>
              </a:rPr>
              <a:t/>
            </a:r>
            <a:br>
              <a:rPr lang="es-EC" sz="3100" dirty="0">
                <a:latin typeface="Agency FB" pitchFamily="34" charset="0"/>
              </a:rPr>
            </a:br>
            <a:r>
              <a:rPr lang="es-EC" sz="3100" dirty="0" smtClean="0">
                <a:latin typeface="Agency FB" pitchFamily="34" charset="0"/>
              </a:rPr>
              <a:t/>
            </a:r>
            <a:br>
              <a:rPr lang="es-EC" sz="3100" dirty="0" smtClean="0">
                <a:latin typeface="Agency FB" pitchFamily="34" charset="0"/>
              </a:rPr>
            </a:br>
            <a:r>
              <a:rPr lang="es-EC" sz="3100" dirty="0">
                <a:latin typeface="Agency FB" pitchFamily="34" charset="0"/>
              </a:rPr>
              <a:t/>
            </a:r>
            <a:br>
              <a:rPr lang="es-EC" sz="3100" dirty="0">
                <a:latin typeface="Agency FB" pitchFamily="34" charset="0"/>
              </a:rPr>
            </a:br>
            <a:r>
              <a:rPr lang="es-EC" sz="3100" dirty="0" smtClean="0">
                <a:latin typeface="Agency FB" pitchFamily="34" charset="0"/>
              </a:rPr>
              <a:t/>
            </a:r>
            <a:br>
              <a:rPr lang="es-EC" sz="3100" dirty="0" smtClean="0">
                <a:latin typeface="Agency FB" pitchFamily="34" charset="0"/>
              </a:rPr>
            </a:br>
            <a:r>
              <a:rPr lang="es-EC" sz="3100" dirty="0">
                <a:latin typeface="Agency FB" pitchFamily="34" charset="0"/>
              </a:rPr>
              <a:t/>
            </a:r>
            <a:br>
              <a:rPr lang="es-EC" sz="3100" dirty="0">
                <a:latin typeface="Agency FB" pitchFamily="34" charset="0"/>
              </a:rPr>
            </a:br>
            <a:r>
              <a:rPr lang="es-EC" sz="3100" dirty="0" smtClean="0">
                <a:latin typeface="Agency FB" pitchFamily="34" charset="0"/>
              </a:rPr>
              <a:t/>
            </a:r>
            <a:br>
              <a:rPr lang="es-EC" sz="3100" dirty="0" smtClean="0">
                <a:latin typeface="Agency FB" pitchFamily="34" charset="0"/>
              </a:rPr>
            </a:br>
            <a:r>
              <a:rPr lang="es-EC" sz="3100" dirty="0" smtClean="0">
                <a:latin typeface="Agency FB" pitchFamily="34" charset="0"/>
              </a:rPr>
              <a:t>Se </a:t>
            </a:r>
            <a:r>
              <a:rPr lang="es-EC" sz="3100" dirty="0">
                <a:latin typeface="Agency FB" pitchFamily="34" charset="0"/>
              </a:rPr>
              <a:t>realizó la entrega de las plantas a la Parroquia </a:t>
            </a:r>
            <a:r>
              <a:rPr lang="es-EC" sz="3100" dirty="0" smtClean="0">
                <a:latin typeface="Agency FB" pitchFamily="34" charset="0"/>
              </a:rPr>
              <a:t>fue </a:t>
            </a:r>
            <a:r>
              <a:rPr lang="es-EC" sz="3100" dirty="0">
                <a:latin typeface="Agency FB" pitchFamily="34" charset="0"/>
              </a:rPr>
              <a:t>un convenio con el Consejo Provincial para la restauración forestal de la Parroquia ONCE DE NOVIEMBRE</a:t>
            </a:r>
            <a:r>
              <a:rPr lang="es-EC" dirty="0">
                <a:latin typeface="Agency FB" pitchFamily="34" charset="0"/>
              </a:rPr>
              <a:t>.</a:t>
            </a:r>
            <a:endParaRPr lang="es-EC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37449"/>
            <a:ext cx="3312368" cy="2015687"/>
          </a:xfrm>
        </p:spPr>
      </p:pic>
      <p:pic>
        <p:nvPicPr>
          <p:cNvPr id="5" name="Picture 2" descr="G:\TRABAJOS DE LA JUNTA\FOTOS 2015\FOTOS FEBRERO 2015\P1010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36004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:\TRABAJOS DE LA JUNTA\FOTOS 2015\FOTOS FEBRERO 2015\P1010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15154"/>
            <a:ext cx="302433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9975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G:\TRABAJOS DE LA JUNTA\FOTOS 2015\FOTOS FEBRERO 2015\20150209_124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5"/>
            <a:ext cx="3888432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88843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Public\Pictures\Sample Pictures\20150414_1103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90792"/>
            <a:ext cx="38884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uario\Desktop\respaldos\FOTOS CAMARA\DSC063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90792"/>
            <a:ext cx="38884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43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60"/>
            <a:ext cx="4104456" cy="288032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672" y="1268760"/>
            <a:ext cx="419581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832" y="4271659"/>
            <a:ext cx="404968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25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42313" cy="3672408"/>
          </a:xfrm>
        </p:spPr>
        <p:txBody>
          <a:bodyPr>
            <a:noAutofit/>
          </a:bodyPr>
          <a:lstStyle/>
          <a:p>
            <a:r>
              <a:rPr lang="es-EC" sz="4800" dirty="0" smtClean="0">
                <a:latin typeface="Agency FB" pitchFamily="34" charset="0"/>
              </a:rPr>
              <a:t>Se coordinó con la Cooperativa de Ahorro y Crédito CACPECO el festejo de la Navidad a los ADULTOS MAYORES beneficiarios del Programa con la coordinación de los vocales: Srta. Mariana Vaca</a:t>
            </a:r>
            <a:br>
              <a:rPr lang="es-EC" sz="4800" dirty="0" smtClean="0">
                <a:latin typeface="Agency FB" pitchFamily="34" charset="0"/>
              </a:rPr>
            </a:br>
            <a:r>
              <a:rPr lang="es-EC" sz="4800" dirty="0" smtClean="0">
                <a:latin typeface="Agency FB" pitchFamily="34" charset="0"/>
              </a:rPr>
              <a:t>              Sr. Edmundo Trávez.</a:t>
            </a:r>
            <a:endParaRPr lang="es-EC" sz="4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:\FOTOS DICIEMBRE\20151217_105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22458"/>
            <a:ext cx="3468684" cy="26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FOTOS DICIEMBRE\20151217_125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92388"/>
            <a:ext cx="3358554" cy="301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77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1560" y="1052736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dirty="0">
                <a:solidFill>
                  <a:schemeClr val="accent1"/>
                </a:solidFill>
                <a:latin typeface="Agency FB" panose="020B0503020202020204" pitchFamily="34" charset="0"/>
              </a:rPr>
              <a:t>La Cooperativa de Ahorro y crédito CACPECO en coordinación con el GAD PARROQUIAL se realizó el día de la </a:t>
            </a:r>
            <a:r>
              <a:rPr lang="es-EC" sz="48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FAMILIA y </a:t>
            </a:r>
            <a:r>
              <a:rPr lang="es-EC" sz="4800" dirty="0">
                <a:solidFill>
                  <a:schemeClr val="accent1"/>
                </a:solidFill>
                <a:latin typeface="Agency FB" panose="020B0503020202020204" pitchFamily="34" charset="0"/>
              </a:rPr>
              <a:t>la </a:t>
            </a:r>
            <a:r>
              <a:rPr lang="es-EC" sz="48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Colada Morada festejando </a:t>
            </a:r>
            <a:r>
              <a:rPr lang="es-EC" sz="4800" dirty="0">
                <a:solidFill>
                  <a:schemeClr val="accent1"/>
                </a:solidFill>
                <a:latin typeface="Agency FB" panose="020B0503020202020204" pitchFamily="34" charset="0"/>
              </a:rPr>
              <a:t>a 30 adultos mayores.</a:t>
            </a:r>
            <a:endParaRPr lang="es-EC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6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6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:\FOTOS SEPTIEMBRE\20150919_104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586" y="1196752"/>
            <a:ext cx="419869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FOTOS SEPTIEMBRE\20150919_104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10881"/>
            <a:ext cx="4213264" cy="22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FOTOS OCTUBRE\20151030_1059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79" b="10538"/>
          <a:stretch/>
        </p:blipFill>
        <p:spPr bwMode="auto">
          <a:xfrm>
            <a:off x="4923689" y="1231573"/>
            <a:ext cx="4141879" cy="24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906" y="4310881"/>
            <a:ext cx="4163092" cy="227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140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2146" y="917217"/>
            <a:ext cx="8229600" cy="1071623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EL G.A.D. Parroquial  recibió al CNH  y padres de familia en su aniversario.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988840"/>
            <a:ext cx="3816424" cy="230425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3800" y="1988840"/>
            <a:ext cx="422560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37720"/>
            <a:ext cx="437203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18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1560" y="1412776"/>
            <a:ext cx="76328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5400" dirty="0">
                <a:solidFill>
                  <a:schemeClr val="accent1"/>
                </a:solidFill>
                <a:latin typeface="Agency FB" panose="020B0503020202020204" pitchFamily="34" charset="0"/>
              </a:rPr>
              <a:t>Se recibió a  los moradores de la </a:t>
            </a:r>
            <a:r>
              <a:rPr lang="es-EC" sz="54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Parroquia </a:t>
            </a:r>
            <a:r>
              <a:rPr lang="es-EC" sz="5400" dirty="0">
                <a:solidFill>
                  <a:schemeClr val="accent1"/>
                </a:solidFill>
                <a:latin typeface="Agency FB" panose="020B0503020202020204" pitchFamily="34" charset="0"/>
              </a:rPr>
              <a:t>de Mulaló por la alerta del </a:t>
            </a:r>
            <a:r>
              <a:rPr lang="es-EC" sz="5400" b="1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Volcán </a:t>
            </a:r>
            <a:r>
              <a:rPr lang="es-EC" sz="5400" b="1" dirty="0">
                <a:solidFill>
                  <a:schemeClr val="accent1"/>
                </a:solidFill>
                <a:latin typeface="Agency FB" panose="020B0503020202020204" pitchFamily="34" charset="0"/>
              </a:rPr>
              <a:t>Cotopaxi </a:t>
            </a:r>
            <a:r>
              <a:rPr lang="es-EC" sz="5400" dirty="0">
                <a:solidFill>
                  <a:schemeClr val="accent1"/>
                </a:solidFill>
                <a:latin typeface="Agency FB" panose="020B0503020202020204" pitchFamily="34" charset="0"/>
              </a:rPr>
              <a:t>que llegaron con el ganado al barrio </a:t>
            </a:r>
            <a:r>
              <a:rPr lang="es-EC" sz="54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Las Parcelas</a:t>
            </a:r>
            <a:endParaRPr lang="es-EC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8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16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80728"/>
            <a:ext cx="4009011" cy="2448272"/>
          </a:xfrm>
        </p:spPr>
      </p:pic>
      <p:pic>
        <p:nvPicPr>
          <p:cNvPr id="10243" name="Picture 3" descr="G:\FOTOS AGOSTO 2015\20150826_095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816" y="980728"/>
            <a:ext cx="422516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FOTOS SEPTIEMBRE\20150914_154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355976" cy="25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77072"/>
            <a:ext cx="3712047" cy="250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45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1556792"/>
            <a:ext cx="7200800" cy="922114"/>
          </a:xfrm>
        </p:spPr>
        <p:txBody>
          <a:bodyPr>
            <a:noAutofit/>
          </a:bodyPr>
          <a:lstStyle/>
          <a:p>
            <a:pPr algn="ctr"/>
            <a:r>
              <a:rPr lang="es-EC" sz="3600" dirty="0" smtClean="0">
                <a:latin typeface="Agency FB" panose="020B0503020202020204" pitchFamily="34" charset="0"/>
              </a:rPr>
              <a:t>Se asistió a una capacitación realizado por </a:t>
            </a:r>
            <a:r>
              <a:rPr lang="es-EC" sz="3600" dirty="0">
                <a:latin typeface="Agency FB" panose="020B0503020202020204" pitchFamily="34" charset="0"/>
              </a:rPr>
              <a:t>CONAGOPARE </a:t>
            </a:r>
            <a:r>
              <a:rPr lang="es-EC" sz="3600" dirty="0" smtClean="0">
                <a:latin typeface="Agency FB" panose="020B0503020202020204" pitchFamily="34" charset="0"/>
              </a:rPr>
              <a:t>NACIONAL </a:t>
            </a:r>
            <a:br>
              <a:rPr lang="es-EC" sz="3600" dirty="0" smtClean="0">
                <a:latin typeface="Agency FB" panose="020B0503020202020204" pitchFamily="34" charset="0"/>
              </a:rPr>
            </a:br>
            <a:r>
              <a:rPr lang="es-EC" sz="3600" dirty="0" smtClean="0">
                <a:latin typeface="Agency FB" panose="020B0503020202020204" pitchFamily="34" charset="0"/>
              </a:rPr>
              <a:t>en la Provincia  Pastaza  </a:t>
            </a:r>
            <a:r>
              <a:rPr lang="es-EC" sz="3600" dirty="0">
                <a:latin typeface="Agency FB" panose="020B0503020202020204" pitchFamily="34" charset="0"/>
              </a:rPr>
              <a:t>Parroquia </a:t>
            </a:r>
            <a:r>
              <a:rPr lang="es-EC" sz="3600" dirty="0" smtClean="0">
                <a:latin typeface="Agency FB" panose="020B0503020202020204" pitchFamily="34" charset="0"/>
              </a:rPr>
              <a:t>Shell </a:t>
            </a:r>
            <a:endParaRPr lang="es-EC" sz="3600" dirty="0">
              <a:latin typeface="Agency FB" panose="020B0503020202020204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" t="8208" r="17910"/>
          <a:stretch/>
        </p:blipFill>
        <p:spPr>
          <a:xfrm>
            <a:off x="539552" y="2780928"/>
            <a:ext cx="3423403" cy="2880320"/>
          </a:xfrm>
        </p:spPr>
      </p:pic>
      <p:pic>
        <p:nvPicPr>
          <p:cNvPr id="16386" name="Picture 2" descr="G:\FOTOS OCTUBRE\20151023_104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7" y="2780928"/>
            <a:ext cx="454866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66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Gestión para asfaltar la vía </a:t>
            </a:r>
            <a:r>
              <a:rPr lang="es-EC" sz="2800" dirty="0">
                <a:latin typeface="Agency FB" pitchFamily="34" charset="0"/>
              </a:rPr>
              <a:t>San Juan </a:t>
            </a:r>
            <a:r>
              <a:rPr lang="es-EC" sz="2800" dirty="0" smtClean="0">
                <a:latin typeface="Agency FB" pitchFamily="34" charset="0"/>
              </a:rPr>
              <a:t>- Cristo Rey, se coordinó con el Ingeniero contratista y moradores del sector.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700" y="2204864"/>
            <a:ext cx="54006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4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80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16600" dirty="0" smtClean="0">
                <a:solidFill>
                  <a:schemeClr val="accent1"/>
                </a:solidFill>
                <a:latin typeface="Agency FB" pitchFamily="34" charset="0"/>
              </a:rPr>
              <a:t>CULTURAL</a:t>
            </a:r>
            <a:endParaRPr lang="es-EC" sz="16600" dirty="0">
              <a:solidFill>
                <a:schemeClr val="accent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6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3200" dirty="0" smtClean="0">
                <a:latin typeface="Agency FB" pitchFamily="34" charset="0"/>
              </a:rPr>
              <a:t>Se acompaño al Sr. Prefecto Jorge Guamán al desfile por el día de la provincia en representación de la parroquia.</a:t>
            </a:r>
            <a:endParaRPr lang="es-EC" sz="3200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636912"/>
            <a:ext cx="3312367" cy="3456384"/>
          </a:xfrm>
        </p:spPr>
      </p:pic>
      <p:pic>
        <p:nvPicPr>
          <p:cNvPr id="5122" name="Picture 2" descr="G:\TRABAJOS DE LA JUNTA\FOTOS 2015\fotos marzo 2015\P1010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4784" y="2636912"/>
            <a:ext cx="43924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99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6926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3600" dirty="0">
                <a:latin typeface="Agency FB" pitchFamily="34" charset="0"/>
              </a:rPr>
              <a:t>S</a:t>
            </a:r>
            <a:r>
              <a:rPr lang="es-EC" sz="3600" dirty="0" smtClean="0">
                <a:latin typeface="Agency FB" pitchFamily="34" charset="0"/>
              </a:rPr>
              <a:t>e asistió a la invitación del GAD parroquial de Guaytacama por sus festividades </a:t>
            </a:r>
            <a:endParaRPr lang="es-EC" sz="3600" dirty="0">
              <a:latin typeface="Agency FB" pitchFamily="34" charset="0"/>
            </a:endParaRPr>
          </a:p>
        </p:txBody>
      </p:sp>
      <p:pic>
        <p:nvPicPr>
          <p:cNvPr id="5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800243"/>
            <a:ext cx="2880319" cy="2358430"/>
          </a:xfrm>
        </p:spPr>
      </p:pic>
      <p:pic>
        <p:nvPicPr>
          <p:cNvPr id="6" name="Picture 2" descr="G:\FOTOS JUNIO 2015\20150628_104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799" y="1780719"/>
            <a:ext cx="274316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FOTOS JUNIO 2015\20150628_1025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1" t="27950" b="22366"/>
          <a:stretch/>
        </p:blipFill>
        <p:spPr bwMode="auto">
          <a:xfrm>
            <a:off x="2915816" y="4179566"/>
            <a:ext cx="3384376" cy="24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18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0375" y="90872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3600" dirty="0" smtClean="0">
                <a:latin typeface="Agency FB" panose="020B0503020202020204" pitchFamily="34" charset="0"/>
              </a:rPr>
              <a:t>Se realizo la  1° FERIA GASTRONÓMICA y ARTESANAL el GAD Parroquial,  Sr. Párroco y la Tenencia Política</a:t>
            </a:r>
            <a:endParaRPr lang="es-EC" sz="3600" dirty="0">
              <a:latin typeface="Agency FB" panose="020B0503020202020204" pitchFamily="34" charset="0"/>
            </a:endParaRPr>
          </a:p>
        </p:txBody>
      </p:sp>
      <p:sp>
        <p:nvSpPr>
          <p:cNvPr id="5" name="AutoShape 2" descr="https://fbcdn-sphotos-a-a.akamaihd.net/hphotos-ak-xaf1/v/t1.0-9/12249764_176990385982957_6325700986245786816_n.jpg?oh=37d3cfa921bd89abaec116843e7b76d6&amp;oe=56DFC5F2&amp;__gda__=1457893955_08606d3f98ca93623c2114754c0ef7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6" name="AutoShape 5" descr="https://fbcdn-sphotos-d-a.akamaihd.net/hphotos-ak-xlf1/v/t1.0-9/12219515_176990382649624_2305798515643248786_n.jpg?oh=ebf5442cba194236e4ae3cb0d9a483a7&amp;oe=56E2CE6A&amp;__gda__=1458840341_53636325f020754dfcd60c3887c5b00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5124" name="Picture 4" descr="C:\Users\usuario\Desktop\AMBATO JORGE\fotos editadas\12360085_104880526550575_340205977786707352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7838" y="2060848"/>
            <a:ext cx="6104482" cy="45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93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:\FOTOS DICIEMBRE\20151213_115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9501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FOTOS DICIEMBRE\20151213_115916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9272" y="3933056"/>
            <a:ext cx="418955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:\FOTOS DICIEMBRE\20151213_1202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50" y="1306588"/>
            <a:ext cx="3926513" cy="236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uario\Desktop\AMBATO JORGE\fotos\DSC_04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8675" y="1306588"/>
            <a:ext cx="3852174" cy="256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94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80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13800" dirty="0" smtClean="0">
                <a:solidFill>
                  <a:schemeClr val="accent1"/>
                </a:solidFill>
                <a:latin typeface="Agency FB" pitchFamily="34" charset="0"/>
              </a:rPr>
              <a:t>DEPORTIVO</a:t>
            </a:r>
            <a:endParaRPr lang="es-EC" sz="13800" dirty="0">
              <a:solidFill>
                <a:schemeClr val="accent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5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7030" y="168677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400" dirty="0" smtClean="0">
                <a:latin typeface="Agency FB" pitchFamily="34" charset="0"/>
              </a:rPr>
              <a:t>Se asistió a la Inauguración del campeonato de fútbol de la Liga Deportiva barrial </a:t>
            </a:r>
            <a:br>
              <a:rPr lang="es-EC" sz="4400" dirty="0" smtClean="0">
                <a:latin typeface="Agency FB" pitchFamily="34" charset="0"/>
              </a:rPr>
            </a:br>
            <a:r>
              <a:rPr lang="es-EC" sz="4400" dirty="0" smtClean="0">
                <a:latin typeface="Agency FB" pitchFamily="34" charset="0"/>
              </a:rPr>
              <a:t>Las Parcelas</a:t>
            </a:r>
            <a:endParaRPr lang="es-EC" sz="4400" dirty="0">
              <a:latin typeface="Agency FB" pitchFamily="34" charset="0"/>
            </a:endParaRPr>
          </a:p>
        </p:txBody>
      </p:sp>
      <p:pic>
        <p:nvPicPr>
          <p:cNvPr id="3074" name="Picture 2" descr="C:\Users\usuario\Desktop\respaldos\FOTOS CAMARA\DSC06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10" y="2852936"/>
            <a:ext cx="4062198" cy="30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uario\Desktop\respaldos\FOTOS CAMARA\DSC064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06012"/>
            <a:ext cx="3991429" cy="299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744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dirty="0" smtClean="0">
                <a:latin typeface="Agency FB" pitchFamily="34" charset="0"/>
              </a:rPr>
              <a:t>Se socializó a los moradores del barrio Cristo Rey sobre el asfalto de la vía del sector San Juan</a:t>
            </a:r>
            <a:endParaRPr lang="es-EC" sz="3600" dirty="0">
              <a:latin typeface="Agency FB" pitchFamily="34" charset="0"/>
            </a:endParaRPr>
          </a:p>
        </p:txBody>
      </p:sp>
      <p:pic>
        <p:nvPicPr>
          <p:cNvPr id="4099" name="Picture 3" descr="F:\DCIM\102MSDCF\DSC07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5920" y="1916832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45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26876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3600" dirty="0" smtClean="0">
                <a:latin typeface="Agency FB" pitchFamily="34" charset="0"/>
              </a:rPr>
              <a:t>Se participó con nuestro  Equipo de voleyball  en la Parroquia de Toacaso por sus festividades en el cual fuimos triunfadores</a:t>
            </a:r>
            <a:endParaRPr lang="es-EC" sz="3600" dirty="0">
              <a:latin typeface="Agency FB" pitchFamily="34" charset="0"/>
            </a:endParaRPr>
          </a:p>
        </p:txBody>
      </p:sp>
      <p:pic>
        <p:nvPicPr>
          <p:cNvPr id="6146" name="Picture 2" descr="I:\FOTOS JUNIO 2015\20150612_01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240929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FOTOS JUNIO 2015\20150611_204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822" y="2557553"/>
            <a:ext cx="25124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54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954" y="1250999"/>
            <a:ext cx="8286092" cy="1872208"/>
          </a:xfrm>
        </p:spPr>
        <p:txBody>
          <a:bodyPr>
            <a:noAutofit/>
          </a:bodyPr>
          <a:lstStyle/>
          <a:p>
            <a:pPr algn="ctr"/>
            <a:r>
              <a:rPr lang="es-EC" sz="3600" dirty="0" smtClean="0">
                <a:latin typeface="Agency FB" pitchFamily="34" charset="0"/>
              </a:rPr>
              <a:t>En la comisión de deporte el Sr. Edmundo Trávez  asistió a reuniones en las diversas parroquias para organizar el campeonato interparroquial en coordinación del GAD Municipal.</a:t>
            </a:r>
            <a:endParaRPr lang="es-EC" sz="3600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356992"/>
            <a:ext cx="2952328" cy="3168352"/>
          </a:xfrm>
        </p:spPr>
      </p:pic>
      <p:pic>
        <p:nvPicPr>
          <p:cNvPr id="2050" name="Picture 2" descr="I:\FOTOS AGOSTO 2015\20150825_160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203591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07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Gestión para  traer la maquinaria para arreglo de las vías de la Parroquia.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4" name="Picture 3" descr="C:\Users\usuario\Documents\fotos\DSC06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06" y="206084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uario\Documents\fotos\DSC06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086046"/>
            <a:ext cx="3518797" cy="26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63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744" y="10335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3200" dirty="0" smtClean="0">
                <a:latin typeface="Agency FB" panose="020B0503020202020204" pitchFamily="34" charset="0"/>
              </a:rPr>
              <a:t>Se</a:t>
            </a:r>
            <a:r>
              <a:rPr lang="es-EC" sz="1800" dirty="0" smtClean="0">
                <a:latin typeface="Agency FB" panose="020B0503020202020204" pitchFamily="34" charset="0"/>
              </a:rPr>
              <a:t> </a:t>
            </a:r>
            <a:r>
              <a:rPr lang="es-EC" sz="3200" dirty="0" smtClean="0">
                <a:latin typeface="Agency FB" panose="020B0503020202020204" pitchFamily="34" charset="0"/>
              </a:rPr>
              <a:t>participó en el campeonato interparroquial realizado por el GAD MUNICIPAL, coordinado por la comisión de deportes </a:t>
            </a:r>
            <a:br>
              <a:rPr lang="es-EC" sz="3200" dirty="0" smtClean="0">
                <a:latin typeface="Agency FB" panose="020B0503020202020204" pitchFamily="34" charset="0"/>
              </a:rPr>
            </a:br>
            <a:r>
              <a:rPr lang="es-EC" sz="3200" dirty="0" smtClean="0">
                <a:latin typeface="Agency FB" panose="020B0503020202020204" pitchFamily="34" charset="0"/>
              </a:rPr>
              <a:t>Sr. Edmundo Trávez.</a:t>
            </a:r>
            <a:endParaRPr lang="es-EC" sz="1800" dirty="0">
              <a:latin typeface="Agency FB" panose="020B0503020202020204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059" y="2263592"/>
            <a:ext cx="3500687" cy="2105882"/>
          </a:xfrm>
        </p:spPr>
      </p:pic>
      <p:pic>
        <p:nvPicPr>
          <p:cNvPr id="15362" name="Picture 2" descr="G:\FOTOS OCTUBRE\20151011_105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0296" y="2204864"/>
            <a:ext cx="359104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FOTOS OCTUBRE\20151011_1113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806" y="4509120"/>
            <a:ext cx="3469194" cy="20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uario\Documents\enero 2016 fotos guillermo\DSC07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665" y="4514670"/>
            <a:ext cx="2767782" cy="207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222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2251" y="2339495"/>
            <a:ext cx="8229600" cy="922114"/>
          </a:xfrm>
        </p:spPr>
        <p:txBody>
          <a:bodyPr>
            <a:noAutofit/>
          </a:bodyPr>
          <a:lstStyle/>
          <a:p>
            <a:pPr algn="ctr"/>
            <a:r>
              <a:rPr lang="es-ES" sz="4000" dirty="0" smtClean="0">
                <a:latin typeface="Agency FB" pitchFamily="34" charset="0"/>
              </a:rPr>
              <a:t>Gestión en el Ministerio del Deporte y FREDEPROBAC para la realización del BAILOTERAPIA en coordinación con el Sr. Alfonso Chávez y Edmundo Travéz</a:t>
            </a:r>
            <a:endParaRPr lang="es-ES" sz="4000" dirty="0">
              <a:latin typeface="Agency FB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829" y="3284984"/>
            <a:ext cx="5530444" cy="332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27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FORMACIÓN DEL COE PARROQUIAL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0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3224" y="1844824"/>
            <a:ext cx="7797552" cy="4237080"/>
          </a:xfrm>
        </p:spPr>
        <p:txBody>
          <a:bodyPr>
            <a:noAutofit/>
          </a:bodyPr>
          <a:lstStyle/>
          <a:p>
            <a:pPr algn="just"/>
            <a:r>
              <a:rPr lang="es-EC" sz="4000" dirty="0" smtClean="0">
                <a:latin typeface="Agency FB" panose="020B0503020202020204" pitchFamily="34" charset="0"/>
              </a:rPr>
              <a:t>Se conformó el COE PARROQUIAL con la participación de los directores de las dos escuelas, presidentes de los barrios, Párroco, Centro de </a:t>
            </a:r>
            <a:r>
              <a:rPr lang="es-EC" sz="4800" dirty="0" smtClean="0">
                <a:latin typeface="Agency FB" panose="020B0503020202020204" pitchFamily="34" charset="0"/>
              </a:rPr>
              <a:t>Salud</a:t>
            </a:r>
            <a:r>
              <a:rPr lang="es-EC" sz="4000" dirty="0" smtClean="0">
                <a:latin typeface="Agency FB" panose="020B0503020202020204" pitchFamily="34" charset="0"/>
              </a:rPr>
              <a:t> , Policía Nacional, MAGAP, MIES, Directores de agua,  Junta Parroquial, Tendencia Política, en donde se analizó las diferentes necesidades que se debe solucionar en caso de una posible </a:t>
            </a:r>
            <a:r>
              <a:rPr lang="es-EC" sz="3600" dirty="0" smtClean="0">
                <a:latin typeface="Agency FB" panose="020B0503020202020204" pitchFamily="34" charset="0"/>
              </a:rPr>
              <a:t>Erupción Volcánica.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xmlns="" val="15830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G:\FOTOS SEPTIEMBRE\20150915_192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904" y="998188"/>
            <a:ext cx="3464544" cy="22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8189"/>
            <a:ext cx="3685796" cy="238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685796" cy="296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93768"/>
            <a:ext cx="3672408" cy="29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13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03" y="953959"/>
            <a:ext cx="4117397" cy="2476872"/>
          </a:xfrm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481" y="924637"/>
            <a:ext cx="3672408" cy="2520280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730418"/>
            <a:ext cx="4032448" cy="25068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6492" y="3730418"/>
            <a:ext cx="3641397" cy="248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79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35480"/>
            <a:ext cx="8219256" cy="1925568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OBRAS REALIZADAS POR EL GAD PARROQUIAL ONCE DE NOVIEMBRE</a:t>
            </a:r>
            <a:endParaRPr lang="es-EC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3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>
                <a:latin typeface="Agency FB" panose="020B0503020202020204" pitchFamily="34" charset="0"/>
              </a:rPr>
              <a:t>Se construyó una oficina para los señores vocales </a:t>
            </a:r>
            <a:endParaRPr lang="es-EC" sz="3600" dirty="0">
              <a:latin typeface="Agency FB" panose="020B0503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711" y="2245512"/>
            <a:ext cx="3393665" cy="30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71154"/>
            <a:ext cx="3038128" cy="33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20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200" dirty="0" smtClean="0">
                <a:latin typeface="Agency FB" panose="020B0503020202020204" pitchFamily="34" charset="0"/>
              </a:rPr>
              <a:t>Se entregó un tanque Reservorio de  Agua de </a:t>
            </a:r>
            <a:r>
              <a:rPr lang="es-EC" sz="3200" b="1" dirty="0" smtClean="0">
                <a:latin typeface="Agency FB" panose="020B0503020202020204" pitchFamily="34" charset="0"/>
              </a:rPr>
              <a:t>1.000 litros m3 </a:t>
            </a:r>
            <a:r>
              <a:rPr lang="es-EC" sz="3200" dirty="0" smtClean="0">
                <a:latin typeface="Agency FB" panose="020B0503020202020204" pitchFamily="34" charset="0"/>
              </a:rPr>
              <a:t>al Centro de Salud</a:t>
            </a:r>
            <a:r>
              <a:rPr lang="es-EC" sz="1600" dirty="0" smtClean="0">
                <a:latin typeface="Agency FB" panose="020B0503020202020204" pitchFamily="34" charset="0"/>
              </a:rPr>
              <a:t>.</a:t>
            </a:r>
            <a:endParaRPr lang="es-EC" sz="1600" dirty="0">
              <a:latin typeface="Agency FB" panose="020B0503020202020204" pitchFamily="34" charset="0"/>
            </a:endParaRPr>
          </a:p>
        </p:txBody>
      </p:sp>
      <p:pic>
        <p:nvPicPr>
          <p:cNvPr id="1026" name="Picture 2" descr="https://scontent-mia1-1.xx.fbcdn.net/hphotos-xpl1/v/t34.0-12/12366970_866438243472262_1022699749_n.jpg?oh=f358f70453d5e296c9c418fcaffbb1b4&amp;oe=566C5F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932" y="1916832"/>
            <a:ext cx="274888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mia1-1.xx.fbcdn.net/hphotos-xpa1/v/t34.0-12/12355112_866438263472260_120295059_n.jpg?oh=6a7bec12f51434590466265252a37b31&amp;oe=566C3D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3162" y="2132856"/>
            <a:ext cx="302433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750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928934"/>
            <a:ext cx="8301608" cy="2118890"/>
          </a:xfrm>
        </p:spPr>
        <p:txBody>
          <a:bodyPr>
            <a:noAutofit/>
          </a:bodyPr>
          <a:lstStyle/>
          <a:p>
            <a:pPr algn="ctr"/>
            <a:r>
              <a:rPr lang="es-EC" sz="6000" dirty="0" smtClean="0">
                <a:latin typeface="Agency FB" pitchFamily="34" charset="0"/>
              </a:rPr>
              <a:t>Se  realizó un curso de capacitación a los señores vocales sobre Administración Pública </a:t>
            </a:r>
            <a:endParaRPr lang="es-EC" sz="60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8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Gestión para  traer la maquinaria para la limpieza de los puentes de los barrios Cristo </a:t>
            </a:r>
            <a:r>
              <a:rPr lang="es-EC" sz="2800" dirty="0">
                <a:latin typeface="Agency FB" pitchFamily="34" charset="0"/>
              </a:rPr>
              <a:t>R</a:t>
            </a:r>
            <a:r>
              <a:rPr lang="es-EC" sz="2800" dirty="0" smtClean="0">
                <a:latin typeface="Agency FB" pitchFamily="34" charset="0"/>
              </a:rPr>
              <a:t>ey y San Pedro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6146" name="Picture 2" descr="F:\DCIM\102MSDCF\DSC07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43609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99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Barrio </a:t>
            </a:r>
            <a:r>
              <a:rPr lang="es-EC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Centro</a:t>
            </a:r>
            <a:endParaRPr lang="es-EC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3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931224" cy="710952"/>
          </a:xfrm>
        </p:spPr>
        <p:txBody>
          <a:bodyPr>
            <a:noAutofit/>
          </a:bodyPr>
          <a:lstStyle/>
          <a:p>
            <a:pPr algn="ctr"/>
            <a:r>
              <a:rPr lang="es-EC" sz="4400" dirty="0" smtClean="0">
                <a:latin typeface="Agency FB" panose="020B0503020202020204" pitchFamily="34" charset="0"/>
              </a:rPr>
              <a:t>Se realizo un Mini Polideportivo </a:t>
            </a:r>
            <a:endParaRPr lang="es-EC" sz="4400" dirty="0">
              <a:latin typeface="Agency FB" panose="020B0503020202020204" pitchFamily="34" charset="0"/>
            </a:endParaRPr>
          </a:p>
        </p:txBody>
      </p:sp>
      <p:pic>
        <p:nvPicPr>
          <p:cNvPr id="3074" name="Picture 2" descr="https://fbcdn-sphotos-a-a.akamaihd.net/hphotos-ak-xtf1/v/t34.0-12/12358485_866438203472266_1378307225_n.jpg?oh=57fae0bdc7873f8ff9cb6169a2c98378&amp;oe=566C41E0&amp;__gda__=1449927916_d4ade527ccc43dce2cfda87866a1b7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672408" cy="411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568" y="1988840"/>
            <a:ext cx="3970842" cy="411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212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>
                <a:latin typeface="Agency FB" pitchFamily="34" charset="0"/>
              </a:rPr>
              <a:t>Se realizó el Enchambado de la</a:t>
            </a:r>
            <a:br>
              <a:rPr lang="es-EC" dirty="0" smtClean="0">
                <a:latin typeface="Agency FB" pitchFamily="34" charset="0"/>
              </a:rPr>
            </a:br>
            <a:r>
              <a:rPr lang="es-EC" dirty="0" smtClean="0">
                <a:latin typeface="Agency FB" pitchFamily="34" charset="0"/>
              </a:rPr>
              <a:t> cancha fútbol 8 del barrio Centro</a:t>
            </a:r>
            <a:endParaRPr lang="es-EC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429000"/>
            <a:ext cx="3795487" cy="2797795"/>
          </a:xfrm>
        </p:spPr>
      </p:pic>
      <p:pic>
        <p:nvPicPr>
          <p:cNvPr id="5" name="Picture 2" descr="F:\FOTOS DICIEMBRE\20151228_154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357562"/>
            <a:ext cx="406985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28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uario\Documents\enero 2016 fotos guillermo\DSC07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7697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83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Se pintó el graderío en la cancha de la </a:t>
            </a:r>
            <a:br>
              <a:rPr lang="es-EC" sz="4000" dirty="0" smtClean="0">
                <a:latin typeface="Agency FB" pitchFamily="34" charset="0"/>
              </a:rPr>
            </a:br>
            <a:r>
              <a:rPr lang="es-EC" sz="4000" dirty="0" smtClean="0">
                <a:latin typeface="Agency FB" pitchFamily="34" charset="0"/>
              </a:rPr>
              <a:t>Pelota de Tabla, coordinado con el presidente </a:t>
            </a:r>
            <a:br>
              <a:rPr lang="es-EC" sz="4000" dirty="0" smtClean="0">
                <a:latin typeface="Agency FB" pitchFamily="34" charset="0"/>
              </a:rPr>
            </a:br>
            <a:r>
              <a:rPr lang="es-EC" sz="4000" dirty="0" smtClean="0">
                <a:latin typeface="Agency FB" pitchFamily="34" charset="0"/>
              </a:rPr>
              <a:t>Sr. Luis Collantes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9218" name="Picture 2" descr="C:\Users\usuario\Documents\enero 2016 fotos guillermo\DSC071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11" b="51326"/>
          <a:stretch/>
        </p:blipFill>
        <p:spPr bwMode="auto">
          <a:xfrm>
            <a:off x="1115616" y="2564904"/>
            <a:ext cx="7128792" cy="30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98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BARRIO CRISTO REY </a:t>
            </a:r>
            <a:endParaRPr lang="es-EC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5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5400" dirty="0">
                <a:solidFill>
                  <a:schemeClr val="accent1"/>
                </a:solidFill>
                <a:latin typeface="Agency FB" panose="020B0503020202020204" pitchFamily="34" charset="0"/>
              </a:rPr>
              <a:t>En el coliseo del barrio Cristo Rey se realizó los siguientes trabajos: iluminación de la cancha, pintura, baños, duchas y un pozo </a:t>
            </a:r>
            <a:r>
              <a:rPr lang="es-EC" sz="54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séptico.</a:t>
            </a:r>
            <a:endParaRPr lang="es-EC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9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" y="1940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G:\FOTOS AGOSTO 2015\20150831_1008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78" b="29677"/>
          <a:stretch/>
        </p:blipFill>
        <p:spPr bwMode="auto">
          <a:xfrm>
            <a:off x="6084168" y="988015"/>
            <a:ext cx="2774142" cy="259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FOTOS AGOSTO 2015\20150831_100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392" y="3826234"/>
            <a:ext cx="4785151" cy="28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uario\Desktop\AMBATO JORGE\fotos\DSC_0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998105"/>
            <a:ext cx="3960440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8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19256" cy="864096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 smtClean="0">
                <a:latin typeface="Agency FB" pitchFamily="34" charset="0"/>
              </a:rPr>
              <a:t>SE ENTREGO DOS ECO TACHOS AL BARRIO CRISTO REY</a:t>
            </a:r>
            <a:endParaRPr lang="es-EC" sz="3200" b="1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1844824"/>
            <a:ext cx="4464496" cy="4558991"/>
          </a:xfrm>
        </p:spPr>
      </p:pic>
    </p:spTree>
    <p:extLst>
      <p:ext uri="{BB962C8B-B14F-4D97-AF65-F5344CB8AC3E}">
        <p14:creationId xmlns:p14="http://schemas.microsoft.com/office/powerpoint/2010/main" xmlns="" val="12770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BARRIO </a:t>
            </a:r>
          </a:p>
          <a:p>
            <a:pPr marL="0" indent="0" algn="ctr">
              <a:buNone/>
            </a:pPr>
            <a:r>
              <a:rPr lang="es-EC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SAN PEDRO</a:t>
            </a:r>
            <a:endParaRPr lang="es-EC" sz="7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7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C" sz="2800" dirty="0" smtClean="0">
                <a:latin typeface="Agency FB" pitchFamily="34" charset="0"/>
              </a:rPr>
              <a:t>Firma del Convenio con el Sr. Prefecto para la Escuela de Fútbol en la Parroquia Once de Noviembre.</a:t>
            </a:r>
            <a:endParaRPr lang="es-EC" sz="2800" dirty="0">
              <a:latin typeface="Agency FB" pitchFamily="34" charset="0"/>
            </a:endParaRPr>
          </a:p>
        </p:txBody>
      </p:sp>
      <p:sp>
        <p:nvSpPr>
          <p:cNvPr id="3" name="AutoShape 2" descr="Mostrando DSC_0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4" descr="Mostrando DSC_050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AutoShape 6" descr="Mostrando DSC_050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8" descr="Mostrando DSC_050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50" name="Picture 2" descr="C:\Users\usuario\Desktop\AMBATO JORGE\fotos\firma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214554"/>
            <a:ext cx="4130672" cy="40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uario\Desktop\AMBATO JORGE\fotos\fir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80"/>
            <a:ext cx="4464496" cy="40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11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9756" y="908720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s-EC" sz="3200" dirty="0" smtClean="0">
                <a:latin typeface="Agency FB" panose="020B0503020202020204" pitchFamily="34" charset="0"/>
              </a:rPr>
              <a:t>Se reconstruyó una cocina en el barrio San Pedro </a:t>
            </a:r>
            <a:endParaRPr lang="es-EC" sz="3200" dirty="0">
              <a:latin typeface="Agency FB" panose="020B0503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16320"/>
            <a:ext cx="3312368" cy="215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103" y="4546178"/>
            <a:ext cx="2736304" cy="212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554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2821" y="1628800"/>
            <a:ext cx="3742211" cy="25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93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6197 Imagen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8774" y="825840"/>
            <a:ext cx="4159370" cy="25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87417"/>
            <a:ext cx="4896544" cy="293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33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BARRIO ANGAMARCA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3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9188" y="9898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Se colocó dos lámparas de alumbrado público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2856"/>
            <a:ext cx="352839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85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BARRIO </a:t>
            </a:r>
          </a:p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LAS PARCELAS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5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2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1042" y="2465579"/>
            <a:ext cx="8294151" cy="2845160"/>
          </a:xfrm>
        </p:spPr>
        <p:txBody>
          <a:bodyPr>
            <a:noAutofit/>
          </a:bodyPr>
          <a:lstStyle/>
          <a:p>
            <a:pPr algn="ctr"/>
            <a:r>
              <a:rPr lang="es-EC" sz="4800" dirty="0" smtClean="0">
                <a:latin typeface="Agency FB" pitchFamily="34" charset="0"/>
              </a:rPr>
              <a:t>SE REALIZO EL MANTENIMIENTO DEL ESTADIO DEL  BARRIO LAS PARCELAS SE COORDINO CONJUNTAMENTE CON EL </a:t>
            </a:r>
            <a:br>
              <a:rPr lang="es-EC" sz="4800" dirty="0" smtClean="0">
                <a:latin typeface="Agency FB" pitchFamily="34" charset="0"/>
              </a:rPr>
            </a:br>
            <a:r>
              <a:rPr lang="es-EC" sz="4800" dirty="0" smtClean="0">
                <a:latin typeface="Agency FB" pitchFamily="34" charset="0"/>
              </a:rPr>
              <a:t>SR. EDMUNDO TRAVEZ Y MORADORES DEL SECTOR</a:t>
            </a:r>
            <a:endParaRPr lang="es-EC" sz="4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3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2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0259" y="3721818"/>
            <a:ext cx="3438596" cy="3056444"/>
          </a:xfrm>
          <a:prstGeom prst="rect">
            <a:avLst/>
          </a:prstGeom>
        </p:spPr>
      </p:pic>
      <p:pic>
        <p:nvPicPr>
          <p:cNvPr id="5" name="Picture 2" descr="I:\FOTOS OCTUBRE\20151016_100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875" y="973047"/>
            <a:ext cx="4345365" cy="26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98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2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28197"/>
            <a:ext cx="8229600" cy="438912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C" sz="5400" dirty="0">
                <a:solidFill>
                  <a:schemeClr val="accent1"/>
                </a:solidFill>
                <a:latin typeface="Agency FB" pitchFamily="34" charset="0"/>
              </a:rPr>
              <a:t>SE ENTREGO UNA BOMBA SUMERGIBLE Y ACCESORIOS PARA EL SISTEMA DE RIEGO DEL ESTADIO EN COORDINACION CON EL SR. EDMUNDO </a:t>
            </a:r>
            <a:r>
              <a:rPr lang="es-EC" sz="5400" dirty="0" smtClean="0">
                <a:solidFill>
                  <a:schemeClr val="accent1"/>
                </a:solidFill>
                <a:latin typeface="Agency FB" pitchFamily="34" charset="0"/>
              </a:rPr>
              <a:t>TRAVEZ, DR. CARLOS MIRANDA Y MORADORES</a:t>
            </a:r>
            <a:endParaRPr lang="es-EC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2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:\FOTOS JUNIO 2015\20150612_110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752" y="3990482"/>
            <a:ext cx="4348495" cy="26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fotos junta parro\obras parcelas estadio\DSC06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571" y="1045840"/>
            <a:ext cx="3845413" cy="288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fotos junta parro\obras parcelas estadio\DSC06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7581"/>
            <a:ext cx="3816424" cy="286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122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5400" dirty="0">
                <a:solidFill>
                  <a:schemeClr val="accent1"/>
                </a:solidFill>
                <a:latin typeface="Agency FB" pitchFamily="34" charset="0"/>
              </a:rPr>
              <a:t>SE REALIZO LA CONSTRUCCION DE UN POZO SEPTICO </a:t>
            </a:r>
            <a:r>
              <a:rPr lang="es-EC" sz="5400" dirty="0" smtClean="0">
                <a:solidFill>
                  <a:schemeClr val="accent1"/>
                </a:solidFill>
                <a:latin typeface="Agency FB" pitchFamily="34" charset="0"/>
              </a:rPr>
              <a:t>PARA LOS BAÑOS DEL COLISEO </a:t>
            </a:r>
            <a:r>
              <a:rPr lang="es-EC" sz="5400" dirty="0">
                <a:solidFill>
                  <a:schemeClr val="accent1"/>
                </a:solidFill>
                <a:latin typeface="Agency FB" pitchFamily="34" charset="0"/>
              </a:rPr>
              <a:t>DE LAS PARCELAS</a:t>
            </a:r>
            <a:endParaRPr lang="es-EC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1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s-EC" sz="2800" dirty="0" smtClean="0">
                <a:latin typeface="Agency FB" pitchFamily="34" charset="0"/>
              </a:rPr>
              <a:t>Se aprobó los límites definitivos entre las Parroquias la Victoria y </a:t>
            </a:r>
            <a:r>
              <a:rPr lang="es-EC" sz="2800" dirty="0">
                <a:latin typeface="Agency FB" pitchFamily="34" charset="0"/>
              </a:rPr>
              <a:t>O</a:t>
            </a:r>
            <a:r>
              <a:rPr lang="es-EC" sz="2800" dirty="0" smtClean="0">
                <a:latin typeface="Agency FB" pitchFamily="34" charset="0"/>
              </a:rPr>
              <a:t>nce de Noviembre, dando a favor de la Parroquia Once de Noviembre con 40 hectáreas.</a:t>
            </a:r>
            <a:endParaRPr lang="es-EC" sz="2800" dirty="0">
              <a:latin typeface="Agency FB" pitchFamily="34" charset="0"/>
            </a:endParaRPr>
          </a:p>
        </p:txBody>
      </p:sp>
      <p:pic>
        <p:nvPicPr>
          <p:cNvPr id="4" name="Picture 2" descr="G:\FOTOS JUNIO 2015\20150615_114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12" y="2996952"/>
            <a:ext cx="38111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TRABAJOS DE LA JUNTA\FOTOS 2015\FOTOS FEBRERO 2015\P1010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9850" y="2996952"/>
            <a:ext cx="3778573" cy="30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64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usuario\Documents\DCIM\102MSDCF\DSC07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4853"/>
            <a:ext cx="3960440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uario\Documents\DCIM\102MSDCF\DSC07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3995" y="2204864"/>
            <a:ext cx="38404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59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497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EC" sz="4000" dirty="0" smtClean="0">
                <a:latin typeface="Agency FB" pitchFamily="34" charset="0"/>
              </a:rPr>
              <a:t>SE REALIZO LA ENTREGA DE UN ECO TACHO EN EL BARRIO LAS PARCELAS</a:t>
            </a:r>
            <a:endParaRPr lang="es-EC" sz="4000" dirty="0">
              <a:latin typeface="Agency FB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3672408" cy="41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69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BARRIO </a:t>
            </a:r>
          </a:p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LA LIBERTAD 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6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363272" cy="1800200"/>
          </a:xfrm>
        </p:spPr>
        <p:txBody>
          <a:bodyPr>
            <a:noAutofit/>
          </a:bodyPr>
          <a:lstStyle/>
          <a:p>
            <a:pPr algn="ctr"/>
            <a:r>
              <a:rPr lang="es-EC" sz="4800" dirty="0">
                <a:latin typeface="Agency FB" pitchFamily="34" charset="0"/>
              </a:rPr>
              <a:t>S</a:t>
            </a:r>
            <a:r>
              <a:rPr lang="es-EC" sz="4800" dirty="0" smtClean="0">
                <a:latin typeface="Agency FB" pitchFamily="34" charset="0"/>
              </a:rPr>
              <a:t>e realizo la construcción de dos  baterías sanitarias y un pozo séptico en el barrio la libertad </a:t>
            </a:r>
            <a:endParaRPr lang="es-EC" sz="4800" dirty="0">
              <a:latin typeface="Agency FB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392996"/>
            <a:ext cx="4024460" cy="3018345"/>
          </a:xfrm>
        </p:spPr>
      </p:pic>
      <p:pic>
        <p:nvPicPr>
          <p:cNvPr id="1026" name="Picture 2" descr="F:\DCIM\102MSDCF\DSC07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29000"/>
            <a:ext cx="3947931" cy="29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433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530"/>
            <a:ext cx="8229600" cy="4389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5400" dirty="0">
                <a:solidFill>
                  <a:schemeClr val="accent1"/>
                </a:solidFill>
                <a:latin typeface="Agency FB" panose="020B0503020202020204" pitchFamily="34" charset="0"/>
              </a:rPr>
              <a:t>Se entrego alarmas  comunitarias en el barrio </a:t>
            </a:r>
            <a:r>
              <a:rPr lang="es-EC" sz="54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La Libertad coordinado con la Policía y la </a:t>
            </a:r>
            <a:r>
              <a:rPr lang="es-EC" sz="5400" dirty="0" err="1" smtClean="0">
                <a:solidFill>
                  <a:schemeClr val="accent1"/>
                </a:solidFill>
                <a:latin typeface="Agency FB" panose="020B0503020202020204" pitchFamily="34" charset="0"/>
              </a:rPr>
              <a:t>Tenienta</a:t>
            </a:r>
            <a:r>
              <a:rPr lang="es-EC" sz="54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 Política además </a:t>
            </a:r>
            <a:r>
              <a:rPr lang="es-EC" sz="5400" dirty="0">
                <a:solidFill>
                  <a:schemeClr val="accent1"/>
                </a:solidFill>
                <a:latin typeface="Agency FB" panose="020B0503020202020204" pitchFamily="34" charset="0"/>
              </a:rPr>
              <a:t>se colocó alumbrado en sectores críticos por pedidos de los moradores.</a:t>
            </a:r>
            <a:endParaRPr lang="es-EC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6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5419"/>
            <a:ext cx="3528392" cy="512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436" y="1134086"/>
            <a:ext cx="4031012" cy="518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11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BARRIO</a:t>
            </a:r>
          </a:p>
          <a:p>
            <a:pPr marL="0" indent="0" algn="ctr">
              <a:buNone/>
            </a:pPr>
            <a:r>
              <a:rPr lang="es-EC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SAN ALFONSO</a:t>
            </a:r>
            <a:endParaRPr lang="es-EC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7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6600" dirty="0">
                <a:solidFill>
                  <a:schemeClr val="accent1"/>
                </a:solidFill>
                <a:latin typeface="Agency FB" pitchFamily="34" charset="0"/>
              </a:rPr>
              <a:t>Construcción de una cancha múltiple en el barrio </a:t>
            </a:r>
            <a:endParaRPr lang="es-EC" sz="6600" dirty="0" smtClean="0">
              <a:solidFill>
                <a:schemeClr val="accent1"/>
              </a:solidFill>
              <a:latin typeface="Agency FB" pitchFamily="34" charset="0"/>
            </a:endParaRPr>
          </a:p>
          <a:p>
            <a:pPr marL="0" indent="0" algn="ctr">
              <a:buNone/>
            </a:pPr>
            <a:r>
              <a:rPr lang="es-EC" sz="6600" dirty="0" smtClean="0">
                <a:solidFill>
                  <a:schemeClr val="accent1"/>
                </a:solidFill>
                <a:latin typeface="Agency FB" pitchFamily="34" charset="0"/>
              </a:rPr>
              <a:t>San </a:t>
            </a:r>
            <a:r>
              <a:rPr lang="es-EC" sz="6600" dirty="0">
                <a:solidFill>
                  <a:schemeClr val="accent1"/>
                </a:solidFill>
                <a:latin typeface="Agency FB" pitchFamily="34" charset="0"/>
              </a:rPr>
              <a:t>Alfonso</a:t>
            </a:r>
            <a:endParaRPr lang="es-EC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5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DCIM\102MSDCF\DSC07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9535" y="972804"/>
            <a:ext cx="3562959" cy="26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2MSDCF\DSC074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938296"/>
            <a:ext cx="3608969" cy="27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2MSDCF\DSC074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3712" y="3861048"/>
            <a:ext cx="3768419" cy="28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93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6000" dirty="0">
                <a:solidFill>
                  <a:schemeClr val="accent1"/>
                </a:solidFill>
                <a:latin typeface="Agency FB" pitchFamily="34" charset="0"/>
              </a:rPr>
              <a:t>Se construyó el TANQUE DE RESERVA  para la </a:t>
            </a:r>
            <a:r>
              <a:rPr lang="es-EC" sz="6000" dirty="0" smtClean="0">
                <a:solidFill>
                  <a:schemeClr val="accent1"/>
                </a:solidFill>
                <a:latin typeface="Agency FB" pitchFamily="34" charset="0"/>
              </a:rPr>
              <a:t>Junta de Agua de Riego Nueva Vida, </a:t>
            </a:r>
            <a:r>
              <a:rPr lang="es-EC" sz="6000" dirty="0">
                <a:solidFill>
                  <a:schemeClr val="accent1"/>
                </a:solidFill>
                <a:latin typeface="Agency FB" pitchFamily="34" charset="0"/>
              </a:rPr>
              <a:t>con fondos del banco del estado</a:t>
            </a:r>
            <a:r>
              <a:rPr lang="es-EC" sz="4800" dirty="0">
                <a:solidFill>
                  <a:schemeClr val="accent1"/>
                </a:solidFill>
                <a:latin typeface="Agency FB" pitchFamily="34" charset="0"/>
              </a:rPr>
              <a:t>.</a:t>
            </a:r>
            <a:endParaRPr lang="es-EC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9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1930</TotalTime>
  <Words>1380</Words>
  <Application>Microsoft Office PowerPoint</Application>
  <PresentationFormat>Presentación en pantalla (4:3)</PresentationFormat>
  <Paragraphs>95</Paragraphs>
  <Slides>105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105</vt:i4>
      </vt:variant>
    </vt:vector>
  </HeadingPairs>
  <TitlesOfParts>
    <vt:vector size="106" baseType="lpstr">
      <vt:lpstr>Flujo</vt:lpstr>
      <vt:lpstr>EL GAD PARROQUIAL ONCE DE NOVIEMBRE RINDE CUENTAS A SUS MANDANTES DEL PERIODO DE ENERO A DICIEMBRE 2015</vt:lpstr>
      <vt:lpstr>Diapositiva 2</vt:lpstr>
      <vt:lpstr>Diapositiva 3</vt:lpstr>
      <vt:lpstr>       Se realizó la entrega de las plantas a la Parroquia fue un convenio con el Consejo Provincial para la restauración forestal de la Parroquia ONCE DE NOVIEMBRE.</vt:lpstr>
      <vt:lpstr>Gestión para asfaltar la vía San Juan - Cristo Rey, se coordinó con el Ingeniero contratista y moradores del sector.</vt:lpstr>
      <vt:lpstr>Gestión para  traer la maquinaria para arreglo de las vías de la Parroquia.</vt:lpstr>
      <vt:lpstr>Gestión para  traer la maquinaria para la limpieza de los puentes de los barrios Cristo Rey y San Pedro</vt:lpstr>
      <vt:lpstr>Firma del Convenio con el Sr. Prefecto para la Escuela de Fútbol en la Parroquia Once de Noviembre.</vt:lpstr>
      <vt:lpstr>Se aprobó los límites definitivos entre las Parroquias la Victoria y Once de Noviembre, dando a favor de la Parroquia Once de Noviembre con 40 hectáreas.</vt:lpstr>
      <vt:lpstr>GESTIÓN PARA TRAER EL TANQUERO DE AGUA PARA  REGAR EL ESTADIO </vt:lpstr>
      <vt:lpstr>Diapositiva 11</vt:lpstr>
      <vt:lpstr>Gestión en el MUNICIPIO para  terminar de enterrar la tubería del  alcantarillado en el barrio  Cristo Rey.</vt:lpstr>
      <vt:lpstr>Gestión para el adoquinado en el Barrio Angamarca.</vt:lpstr>
      <vt:lpstr>Gestión para el adoquinado en el barrio Las Parcelas.</vt:lpstr>
      <vt:lpstr>Gestión para terminar las aceras y bordillos en los barrios Centro y la Unión</vt:lpstr>
      <vt:lpstr>Gestión para el bacheo y arreglo de las vías de la Parroquia.</vt:lpstr>
      <vt:lpstr>Se realizó el presupuesto participativo de la Parroquia con los presidentes de los barrios, y los señores concejales del GAD MUNICIPAL.</vt:lpstr>
      <vt:lpstr>Se coordinó la definición de los límites entre las Parroquias:  Poalo, Eloy Alfaro y la Victoria, conjuntamente con el Arquitecto Herrera Director de Avalúos y catastros donde se recuperó 40 hectáreas.  a favor de la Parroquia.</vt:lpstr>
      <vt:lpstr>Gestión para bachear las vías de la Parroquia</vt:lpstr>
      <vt:lpstr>Gestión para traer el tanquero de agua y distribuir en el barrio San Alfonso</vt:lpstr>
      <vt:lpstr>Gestión para lastrar una parte de la vía  San Alfonso - Plaza Arenas</vt:lpstr>
      <vt:lpstr>Gestión para la apertura de la vía  Angamarca - Plaza Arenas para enterrar la tubería del alcantarillado</vt:lpstr>
      <vt:lpstr>Se coordinó  el festejo por “EL DIA DEL NIÑO” en la Parroquia conjuntamente con el  Patronato Municipal.</vt:lpstr>
      <vt:lpstr>Se coordinó con el Patronato Municipal para festejar la navidad a los niños de la Parroquia con apoyo de los Sres. Vocales Edmundo Travéz y Mariana Vaca</vt:lpstr>
      <vt:lpstr>En coordinación con el Patronato Municipal, festejando al adulto mayor con apoyo de la señorita vocal Mariana Vaca y Sr. Edmundo Trávez</vt:lpstr>
      <vt:lpstr>Gestión en el Patronato para que venga SOLCA de Ambato a atender a los moradores de la Parroquia</vt:lpstr>
      <vt:lpstr>Gestión para traer el tractor para podar el estadio en el barrio las Parcelas. </vt:lpstr>
      <vt:lpstr>Gestión realizada para movilidad y traer a la Cooperativa de Transporte  “Sultana del Cotopaxi” para servicio de la Parroquia cada 30 minutos </vt:lpstr>
      <vt:lpstr>Se socializó con los moradores de la parroquia y el Sr. Alcalde , la gestión realizada en cuanto al Transporte con la Cooperativa SULTANA DE COTOPAXI.</vt:lpstr>
      <vt:lpstr>Gestión EN LA EMPRESA Eléctrica</vt:lpstr>
      <vt:lpstr>Gestión y seguimiento para cambio de redes y postes en  los barrios Plaza Arenas y San Pedro.</vt:lpstr>
      <vt:lpstr>Gestión para los estudios y presupuesto para cambio de redes y postes  para los barrios:  *  San Juan,       *  San Alfonso,          *  San Gerardo y    *  Cristo Rey  Occidente para el año 2016</vt:lpstr>
      <vt:lpstr>Diapositiva 33</vt:lpstr>
      <vt:lpstr>Gestión conjuntamente con la Ministra de Obras Públicas para solicitar un puente de ingreso a las     Parroquias  Once Noviembre y Poalo. </vt:lpstr>
      <vt:lpstr>Diapositiva 35</vt:lpstr>
      <vt:lpstr>Gestión para  solicitar la máquinaria cargadora para  la apertura de las vías del barrio centro y sector sur de la Parroquia.</vt:lpstr>
      <vt:lpstr>Diapositiva 37</vt:lpstr>
      <vt:lpstr>Diapositiva 38</vt:lpstr>
      <vt:lpstr>Diapositiva 39</vt:lpstr>
      <vt:lpstr>Diapositiva 40</vt:lpstr>
      <vt:lpstr>Diapositiva 41</vt:lpstr>
      <vt:lpstr>Se coordinó con la Cooperativa de Ahorro y Crédito CACPECO el festejo de la Navidad a los ADULTOS MAYORES beneficiarios del Programa con la coordinación de los vocales: Srta. Mariana Vaca               Sr. Edmundo Trávez.</vt:lpstr>
      <vt:lpstr>Diapositiva 43</vt:lpstr>
      <vt:lpstr>Diapositiva 44</vt:lpstr>
      <vt:lpstr>Diapositiva 45</vt:lpstr>
      <vt:lpstr>EL G.A.D. Parroquial  recibió al CNH  y padres de familia en su aniversario.</vt:lpstr>
      <vt:lpstr>Diapositiva 47</vt:lpstr>
      <vt:lpstr>Diapositiva 48</vt:lpstr>
      <vt:lpstr>Se asistió a una capacitación realizado por CONAGOPARE NACIONAL  en la Provincia  Pastaza  Parroquia Shell </vt:lpstr>
      <vt:lpstr>Diapositiva 50</vt:lpstr>
      <vt:lpstr>Se acompaño al Sr. Prefecto Jorge Guamán al desfile por el día de la provincia en representación de la parroquia.</vt:lpstr>
      <vt:lpstr>Se asistió a la invitación del GAD parroquial de Guaytacama por sus festividades </vt:lpstr>
      <vt:lpstr>Se realizo la  1° FERIA GASTRONÓMICA y ARTESANAL el GAD Parroquial,  Sr. Párroco y la Tenencia Política</vt:lpstr>
      <vt:lpstr>Diapositiva 54</vt:lpstr>
      <vt:lpstr>Diapositiva 55</vt:lpstr>
      <vt:lpstr>Se asistió a la Inauguración del campeonato de fútbol de la Liga Deportiva barrial  Las Parcelas</vt:lpstr>
      <vt:lpstr>Se socializó a los moradores del barrio Cristo Rey sobre el asfalto de la vía del sector San Juan</vt:lpstr>
      <vt:lpstr>Se participó con nuestro  Equipo de voleyball  en la Parroquia de Toacaso por sus festividades en el cual fuimos triunfadores</vt:lpstr>
      <vt:lpstr>En la comisión de deporte el Sr. Edmundo Trávez  asistió a reuniones en las diversas parroquias para organizar el campeonato interparroquial en coordinación del GAD Municipal.</vt:lpstr>
      <vt:lpstr>Se participó en el campeonato interparroquial realizado por el GAD MUNICIPAL, coordinado por la comisión de deportes  Sr. Edmundo Trávez.</vt:lpstr>
      <vt:lpstr>Gestión en el Ministerio del Deporte y FREDEPROBAC para la realización del BAILOTERAPIA en coordinación con el Sr. Alfonso Chávez y Edmundo Travéz</vt:lpstr>
      <vt:lpstr>Diapositiva 62</vt:lpstr>
      <vt:lpstr>Se conformó el COE PARROQUIAL con la participación de los directores de las dos escuelas, presidentes de los barrios, Párroco, Centro de Salud , Policía Nacional, MAGAP, MIES, Directores de agua,  Junta Parroquial, Tendencia Política, en donde se analizó las diferentes necesidades que se debe solucionar en caso de una posible Erupción Volcánica.</vt:lpstr>
      <vt:lpstr>Diapositiva 64</vt:lpstr>
      <vt:lpstr>Diapositiva 65</vt:lpstr>
      <vt:lpstr>Diapositiva 66</vt:lpstr>
      <vt:lpstr>Se construyó una oficina para los señores vocales </vt:lpstr>
      <vt:lpstr>Se entregó un tanque Reservorio de  Agua de 1.000 litros m3 al Centro de Salud.</vt:lpstr>
      <vt:lpstr>Se  realizó un curso de capacitación a los señores vocales sobre Administración Pública </vt:lpstr>
      <vt:lpstr>Diapositiva 70</vt:lpstr>
      <vt:lpstr>Se realizo un Mini Polideportivo </vt:lpstr>
      <vt:lpstr>Se realizó el Enchambado de la  cancha fútbol 8 del barrio Centro</vt:lpstr>
      <vt:lpstr>Diapositiva 73</vt:lpstr>
      <vt:lpstr>Se pintó el graderío en la cancha de la  Pelota de Tabla, coordinado con el presidente  Sr. Luis Collantes</vt:lpstr>
      <vt:lpstr>Diapositiva 75</vt:lpstr>
      <vt:lpstr>Diapositiva 76</vt:lpstr>
      <vt:lpstr>Diapositiva 77</vt:lpstr>
      <vt:lpstr>SE ENTREGO DOS ECO TACHOS AL BARRIO CRISTO REY</vt:lpstr>
      <vt:lpstr>Diapositiva 79</vt:lpstr>
      <vt:lpstr>Se reconstruyó una cocina en el barrio San Pedro </vt:lpstr>
      <vt:lpstr>Diapositiva 81</vt:lpstr>
      <vt:lpstr>Diapositiva 82</vt:lpstr>
      <vt:lpstr>Se colocó dos lámparas de alumbrado público</vt:lpstr>
      <vt:lpstr>Diapositiva 84</vt:lpstr>
      <vt:lpstr>SE REALIZO EL MANTENIMIENTO DEL ESTADIO DEL  BARRIO LAS PARCELAS SE COORDINO CONJUNTAMENTE CON EL  SR. EDMUNDO TRAVEZ Y MORADORES DEL SECTOR</vt:lpstr>
      <vt:lpstr>Diapositiva 86</vt:lpstr>
      <vt:lpstr>Diapositiva 87</vt:lpstr>
      <vt:lpstr>Diapositiva 88</vt:lpstr>
      <vt:lpstr>Diapositiva 89</vt:lpstr>
      <vt:lpstr>Diapositiva 90</vt:lpstr>
      <vt:lpstr>SE REALIZO LA ENTREGA DE UN ECO TACHO EN EL BARRIO LAS PARCELAS</vt:lpstr>
      <vt:lpstr>Diapositiva 92</vt:lpstr>
      <vt:lpstr>Se realizo la construcción de dos  baterías sanitarias y un pozo séptico en el barrio la libertad 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Se realizo la inauguración del tanque reservorio de agua “Nueva Vida”</vt:lpstr>
      <vt:lpstr>Diapositiva 102</vt:lpstr>
      <vt:lpstr> Se participó con la siembra de 2000 plantas en el RECORD GUINNES a nivel Nacional, que se realizó en la Parroquia 11 de Noviembre con la participación de la Escuela Archipiélago de Colón, Técnicos del medio ambiente, GAD Parroquial, Tendencia Política y moradores.</vt:lpstr>
      <vt:lpstr>Diapositiva 104</vt:lpstr>
      <vt:lpstr>Diapositiva 105</vt:lpstr>
    </vt:vector>
  </TitlesOfParts>
  <Company>Luffi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FEBRERO A DICIEMBRE DEL 2015</dc:title>
  <dc:creator>Luffi</dc:creator>
  <cp:lastModifiedBy>USUARIO</cp:lastModifiedBy>
  <cp:revision>172</cp:revision>
  <dcterms:created xsi:type="dcterms:W3CDTF">2015-11-24T21:12:27Z</dcterms:created>
  <dcterms:modified xsi:type="dcterms:W3CDTF">2016-03-17T15:25:19Z</dcterms:modified>
</cp:coreProperties>
</file>